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9" r:id="rId4"/>
    <p:sldId id="258" r:id="rId5"/>
    <p:sldId id="284" r:id="rId6"/>
    <p:sldId id="259" r:id="rId7"/>
    <p:sldId id="283" r:id="rId8"/>
    <p:sldId id="260" r:id="rId9"/>
    <p:sldId id="261" r:id="rId10"/>
    <p:sldId id="262" r:id="rId11"/>
    <p:sldId id="276" r:id="rId12"/>
    <p:sldId id="281" r:id="rId13"/>
    <p:sldId id="263" r:id="rId14"/>
    <p:sldId id="264" r:id="rId15"/>
    <p:sldId id="265" r:id="rId16"/>
    <p:sldId id="266" r:id="rId17"/>
    <p:sldId id="267" r:id="rId18"/>
    <p:sldId id="268" r:id="rId19"/>
    <p:sldId id="269" r:id="rId20"/>
    <p:sldId id="286" r:id="rId21"/>
    <p:sldId id="270" r:id="rId22"/>
    <p:sldId id="271" r:id="rId23"/>
    <p:sldId id="272" r:id="rId24"/>
    <p:sldId id="274" r:id="rId25"/>
    <p:sldId id="273" r:id="rId26"/>
    <p:sldId id="285" r:id="rId27"/>
    <p:sldId id="282" r:id="rId28"/>
    <p:sldId id="287" r:id="rId29"/>
    <p:sldId id="288" r:id="rId30"/>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300F2-1929-4585-B9BD-517D193037F7}" v="648" dt="2024-02-15T02:09:05.54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1" autoAdjust="0"/>
    <p:restoredTop sz="0" autoAdjust="0"/>
  </p:normalViewPr>
  <p:slideViewPr>
    <p:cSldViewPr>
      <p:cViewPr varScale="1">
        <p:scale>
          <a:sx n="78" d="100"/>
          <a:sy n="78" d="100"/>
        </p:scale>
        <p:origin x="2670"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Mochal" clId="Web-{9DC300F2-1929-4585-B9BD-517D193037F7}"/>
    <pc:docChg chg="modSld">
      <pc:chgData name="Jason Mochal" userId="" providerId="" clId="Web-{9DC300F2-1929-4585-B9BD-517D193037F7}" dt="2024-02-15T02:09:05.541" v="474" actId="1076"/>
      <pc:docMkLst>
        <pc:docMk/>
      </pc:docMkLst>
      <pc:sldChg chg="modSp">
        <pc:chgData name="Jason Mochal" userId="" providerId="" clId="Web-{9DC300F2-1929-4585-B9BD-517D193037F7}" dt="2024-02-15T02:09:05.541" v="474" actId="1076"/>
        <pc:sldMkLst>
          <pc:docMk/>
          <pc:sldMk cId="0" sldId="271"/>
        </pc:sldMkLst>
        <pc:spChg chg="mod">
          <ac:chgData name="Jason Mochal" userId="" providerId="" clId="Web-{9DC300F2-1929-4585-B9BD-517D193037F7}" dt="2024-02-15T02:08:35.728" v="159" actId="1076"/>
          <ac:spMkLst>
            <pc:docMk/>
            <pc:sldMk cId="0" sldId="271"/>
            <ac:spMk id="4" creationId="{00000000-0000-0000-0000-000000000000}"/>
          </ac:spMkLst>
        </pc:spChg>
        <pc:spChg chg="mod">
          <ac:chgData name="Jason Mochal" userId="" providerId="" clId="Web-{9DC300F2-1929-4585-B9BD-517D193037F7}" dt="2024-02-15T02:09:05.541" v="474" actId="1076"/>
          <ac:spMkLst>
            <pc:docMk/>
            <pc:sldMk cId="0" sldId="271"/>
            <ac:spMk id="6" creationId="{00000000-0000-0000-0000-000000000000}"/>
          </ac:spMkLst>
        </pc:spChg>
      </pc:sldChg>
    </pc:docChg>
  </pc:docChgLst>
  <pc:docChgLst>
    <pc:chgData name="Jason Mochal" clId="Web-{82120536-5C58-4412-AC2D-F8409C8C6C65}"/>
    <pc:docChg chg="addSld modSld">
      <pc:chgData name="Jason Mochal" userId="" providerId="" clId="Web-{82120536-5C58-4412-AC2D-F8409C8C6C65}" dt="2024-02-10T22:59:00.646" v="50" actId="20577"/>
      <pc:docMkLst>
        <pc:docMk/>
      </pc:docMkLst>
      <pc:sldChg chg="modSp">
        <pc:chgData name="Jason Mochal" userId="" providerId="" clId="Web-{82120536-5C58-4412-AC2D-F8409C8C6C65}" dt="2024-02-10T22:57:13.893" v="15" actId="20577"/>
        <pc:sldMkLst>
          <pc:docMk/>
          <pc:sldMk cId="0" sldId="257"/>
        </pc:sldMkLst>
        <pc:spChg chg="mod">
          <ac:chgData name="Jason Mochal" userId="" providerId="" clId="Web-{82120536-5C58-4412-AC2D-F8409C8C6C65}" dt="2024-02-10T22:57:13.893" v="15" actId="20577"/>
          <ac:spMkLst>
            <pc:docMk/>
            <pc:sldMk cId="0" sldId="257"/>
            <ac:spMk id="5" creationId="{00000000-0000-0000-0000-000000000000}"/>
          </ac:spMkLst>
        </pc:spChg>
      </pc:sldChg>
      <pc:sldChg chg="modSp add replId">
        <pc:chgData name="Jason Mochal" userId="" providerId="" clId="Web-{82120536-5C58-4412-AC2D-F8409C8C6C65}" dt="2024-02-10T22:59:00.646" v="50" actId="20577"/>
        <pc:sldMkLst>
          <pc:docMk/>
          <pc:sldMk cId="1901736364" sldId="288"/>
        </pc:sldMkLst>
        <pc:spChg chg="mod">
          <ac:chgData name="Jason Mochal" userId="" providerId="" clId="Web-{82120536-5C58-4412-AC2D-F8409C8C6C65}" dt="2024-02-10T22:59:00.646" v="50" actId="20577"/>
          <ac:spMkLst>
            <pc:docMk/>
            <pc:sldMk cId="1901736364" sldId="288"/>
            <ac:spMk id="5" creationId="{00000000-0000-0000-0000-000000000000}"/>
          </ac:spMkLst>
        </pc:spChg>
      </pc:sldChg>
    </pc:docChg>
  </pc:docChgLst>
  <pc:docChgLst>
    <pc:chgData name="Jason Mochal" userId="b2cd288fa4ff0b22" providerId="LiveId" clId="{80859E2E-593E-4FC7-9A65-6C310B6D0F85}"/>
    <pc:docChg chg="custSel addSld modSld sldOrd">
      <pc:chgData name="Jason Mochal" userId="b2cd288fa4ff0b22" providerId="LiveId" clId="{80859E2E-593E-4FC7-9A65-6C310B6D0F85}" dt="2024-02-05T05:09:38.808" v="247" actId="20577"/>
      <pc:docMkLst>
        <pc:docMk/>
      </pc:docMkLst>
      <pc:sldChg chg="modSp mod">
        <pc:chgData name="Jason Mochal" userId="b2cd288fa4ff0b22" providerId="LiveId" clId="{80859E2E-593E-4FC7-9A65-6C310B6D0F85}" dt="2024-02-05T04:56:45.839" v="53" actId="20577"/>
        <pc:sldMkLst>
          <pc:docMk/>
          <pc:sldMk cId="0" sldId="257"/>
        </pc:sldMkLst>
        <pc:spChg chg="mod">
          <ac:chgData name="Jason Mochal" userId="b2cd288fa4ff0b22" providerId="LiveId" clId="{80859E2E-593E-4FC7-9A65-6C310B6D0F85}" dt="2024-02-05T04:56:45.839" v="53" actId="20577"/>
          <ac:spMkLst>
            <pc:docMk/>
            <pc:sldMk cId="0" sldId="257"/>
            <ac:spMk id="5" creationId="{00000000-0000-0000-0000-000000000000}"/>
          </ac:spMkLst>
        </pc:spChg>
      </pc:sldChg>
      <pc:sldChg chg="modSp mod">
        <pc:chgData name="Jason Mochal" userId="b2cd288fa4ff0b22" providerId="LiveId" clId="{80859E2E-593E-4FC7-9A65-6C310B6D0F85}" dt="2024-02-05T05:09:38.808" v="247" actId="20577"/>
        <pc:sldMkLst>
          <pc:docMk/>
          <pc:sldMk cId="0" sldId="258"/>
        </pc:sldMkLst>
        <pc:spChg chg="mod">
          <ac:chgData name="Jason Mochal" userId="b2cd288fa4ff0b22" providerId="LiveId" clId="{80859E2E-593E-4FC7-9A65-6C310B6D0F85}" dt="2024-02-05T05:09:38.808" v="247" actId="20577"/>
          <ac:spMkLst>
            <pc:docMk/>
            <pc:sldMk cId="0" sldId="258"/>
            <ac:spMk id="5" creationId="{00000000-0000-0000-0000-000000000000}"/>
          </ac:spMkLst>
        </pc:spChg>
      </pc:sldChg>
      <pc:sldChg chg="modSp mod">
        <pc:chgData name="Jason Mochal" userId="b2cd288fa4ff0b22" providerId="LiveId" clId="{80859E2E-593E-4FC7-9A65-6C310B6D0F85}" dt="2024-02-05T04:54:05.791" v="3" actId="255"/>
        <pc:sldMkLst>
          <pc:docMk/>
          <pc:sldMk cId="0" sldId="269"/>
        </pc:sldMkLst>
        <pc:spChg chg="mod">
          <ac:chgData name="Jason Mochal" userId="b2cd288fa4ff0b22" providerId="LiveId" clId="{80859E2E-593E-4FC7-9A65-6C310B6D0F85}" dt="2024-02-05T04:54:05.791" v="3" actId="255"/>
          <ac:spMkLst>
            <pc:docMk/>
            <pc:sldMk cId="0" sldId="269"/>
            <ac:spMk id="5" creationId="{00000000-0000-0000-0000-000000000000}"/>
          </ac:spMkLst>
        </pc:spChg>
      </pc:sldChg>
      <pc:sldChg chg="modSp add mod">
        <pc:chgData name="Jason Mochal" userId="b2cd288fa4ff0b22" providerId="LiveId" clId="{80859E2E-593E-4FC7-9A65-6C310B6D0F85}" dt="2024-02-05T04:54:30.552" v="8" actId="20577"/>
        <pc:sldMkLst>
          <pc:docMk/>
          <pc:sldMk cId="3558486767" sldId="286"/>
        </pc:sldMkLst>
        <pc:spChg chg="mod">
          <ac:chgData name="Jason Mochal" userId="b2cd288fa4ff0b22" providerId="LiveId" clId="{80859E2E-593E-4FC7-9A65-6C310B6D0F85}" dt="2024-02-05T04:54:30.552" v="8" actId="20577"/>
          <ac:spMkLst>
            <pc:docMk/>
            <pc:sldMk cId="3558486767" sldId="286"/>
            <ac:spMk id="5" creationId="{00000000-0000-0000-0000-000000000000}"/>
          </ac:spMkLst>
        </pc:spChg>
      </pc:sldChg>
      <pc:sldChg chg="delSp modSp add mod ord">
        <pc:chgData name="Jason Mochal" userId="b2cd288fa4ff0b22" providerId="LiveId" clId="{80859E2E-593E-4FC7-9A65-6C310B6D0F85}" dt="2024-02-05T04:55:56.118" v="27" actId="255"/>
        <pc:sldMkLst>
          <pc:docMk/>
          <pc:sldMk cId="3860315007" sldId="287"/>
        </pc:sldMkLst>
        <pc:spChg chg="del">
          <ac:chgData name="Jason Mochal" userId="b2cd288fa4ff0b22" providerId="LiveId" clId="{80859E2E-593E-4FC7-9A65-6C310B6D0F85}" dt="2024-02-05T04:54:57.247" v="24" actId="478"/>
          <ac:spMkLst>
            <pc:docMk/>
            <pc:sldMk cId="3860315007" sldId="287"/>
            <ac:spMk id="2" creationId="{00000000-0000-0000-0000-000000000000}"/>
          </ac:spMkLst>
        </pc:spChg>
        <pc:spChg chg="mod">
          <ac:chgData name="Jason Mochal" userId="b2cd288fa4ff0b22" providerId="LiveId" clId="{80859E2E-593E-4FC7-9A65-6C310B6D0F85}" dt="2024-02-05T04:55:56.118" v="27" actId="255"/>
          <ac:spMkLst>
            <pc:docMk/>
            <pc:sldMk cId="3860315007" sldId="287"/>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2/14/2024</a:t>
            </a:fld>
            <a:endParaRPr lang="en-US"/>
          </a:p>
        </p:txBody>
      </p:sp>
      <p:sp>
        <p:nvSpPr>
          <p:cNvPr id="6" name="Holder 6"/>
          <p:cNvSpPr>
            <a:spLocks noGrp="1"/>
          </p:cNvSpPr>
          <p:nvPr>
            <p:ph type="sldNum" sz="quarter" idx="7"/>
          </p:nvPr>
        </p:nvSpPr>
        <p:spPr/>
        <p:txBody>
          <a:bodyPr lIns="0" tIns="0" rIns="0" bIns="0"/>
          <a:lstStyle>
            <a:lvl1pPr>
              <a:defRPr sz="1000" b="0" i="0">
                <a:solidFill>
                  <a:srgbClr val="888888"/>
                </a:solidFill>
                <a:latin typeface="Calibri"/>
                <a:cs typeface="Calibri"/>
              </a:defRPr>
            </a:lvl1pPr>
          </a:lstStyle>
          <a:p>
            <a:pPr marL="38100">
              <a:lnSpc>
                <a:spcPts val="1065"/>
              </a:lnSpc>
            </a:pPr>
            <a:fld id="{81D60167-4931-47E6-BA6A-407CBD079E47}" type="slidenum">
              <a:rPr spc="10" dirty="0"/>
              <a:t>‹#›</a:t>
            </a:fld>
            <a:endParaRPr spc="1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7772400" cy="487984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5029199"/>
            <a:ext cx="7772400" cy="5029200"/>
          </a:xfrm>
          <a:custGeom>
            <a:avLst/>
            <a:gdLst/>
            <a:ahLst/>
            <a:cxnLst/>
            <a:rect l="l" t="t" r="r" b="b"/>
            <a:pathLst>
              <a:path w="7772400" h="5029200">
                <a:moveTo>
                  <a:pt x="0" y="5029200"/>
                </a:moveTo>
                <a:lnTo>
                  <a:pt x="7772400" y="5029200"/>
                </a:lnTo>
                <a:lnTo>
                  <a:pt x="7772400" y="0"/>
                </a:lnTo>
                <a:lnTo>
                  <a:pt x="0" y="0"/>
                </a:lnTo>
                <a:lnTo>
                  <a:pt x="0" y="5029200"/>
                </a:lnTo>
                <a:close/>
              </a:path>
            </a:pathLst>
          </a:custGeom>
          <a:solidFill>
            <a:srgbClr val="C90325"/>
          </a:solidFill>
        </p:spPr>
        <p:txBody>
          <a:bodyPr wrap="square" lIns="0" tIns="0" rIns="0" bIns="0" rtlCol="0"/>
          <a:lstStyle/>
          <a:p>
            <a:endParaRPr/>
          </a:p>
        </p:txBody>
      </p:sp>
      <p:sp>
        <p:nvSpPr>
          <p:cNvPr id="18" name="bk object 18"/>
          <p:cNvSpPr/>
          <p:nvPr/>
        </p:nvSpPr>
        <p:spPr>
          <a:xfrm>
            <a:off x="0" y="5029199"/>
            <a:ext cx="7772400" cy="5029200"/>
          </a:xfrm>
          <a:custGeom>
            <a:avLst/>
            <a:gdLst/>
            <a:ahLst/>
            <a:cxnLst/>
            <a:rect l="l" t="t" r="r" b="b"/>
            <a:pathLst>
              <a:path w="7772400" h="5029200">
                <a:moveTo>
                  <a:pt x="0" y="5029200"/>
                </a:moveTo>
                <a:lnTo>
                  <a:pt x="7772400" y="5029200"/>
                </a:lnTo>
                <a:lnTo>
                  <a:pt x="7772400" y="0"/>
                </a:lnTo>
                <a:lnTo>
                  <a:pt x="0" y="0"/>
                </a:lnTo>
                <a:lnTo>
                  <a:pt x="0" y="5029200"/>
                </a:lnTo>
                <a:close/>
              </a:path>
            </a:pathLst>
          </a:custGeom>
          <a:ln w="12192">
            <a:solidFill>
              <a:srgbClr val="2E528F"/>
            </a:solidFill>
          </a:ln>
        </p:spPr>
        <p:txBody>
          <a:bodyPr wrap="square" lIns="0" tIns="0" rIns="0" bIns="0" rtlCol="0"/>
          <a:lstStyle/>
          <a:p>
            <a:endParaRPr/>
          </a:p>
        </p:txBody>
      </p:sp>
      <p:sp>
        <p:nvSpPr>
          <p:cNvPr id="19" name="bk object 19"/>
          <p:cNvSpPr/>
          <p:nvPr/>
        </p:nvSpPr>
        <p:spPr>
          <a:xfrm>
            <a:off x="2084832" y="6294120"/>
            <a:ext cx="3602736" cy="1589531"/>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839724" y="3881628"/>
            <a:ext cx="6108954" cy="1710689"/>
          </a:xfrm>
          <a:prstGeom prst="rect">
            <a:avLst/>
          </a:prstGeom>
          <a:blipFill>
            <a:blip r:embed="rId4" cstate="print"/>
            <a:stretch>
              <a:fillRect/>
            </a:stretch>
          </a:blipFill>
        </p:spPr>
        <p:txBody>
          <a:bodyPr wrap="square" lIns="0" tIns="0" rIns="0" bIns="0" rtlCol="0"/>
          <a:lstStyle/>
          <a:p>
            <a:endParaRPr/>
          </a:p>
        </p:txBody>
      </p:sp>
      <p:sp>
        <p:nvSpPr>
          <p:cNvPr id="21" name="bk object 21"/>
          <p:cNvSpPr/>
          <p:nvPr/>
        </p:nvSpPr>
        <p:spPr>
          <a:xfrm>
            <a:off x="841247" y="3881628"/>
            <a:ext cx="6107430" cy="1338834"/>
          </a:xfrm>
          <a:prstGeom prst="rect">
            <a:avLst/>
          </a:prstGeom>
          <a:blipFill>
            <a:blip r:embed="rId5"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2/14/2024</a:t>
            </a:fld>
            <a:endParaRPr lang="en-US"/>
          </a:p>
        </p:txBody>
      </p:sp>
      <p:sp>
        <p:nvSpPr>
          <p:cNvPr id="6" name="Holder 6"/>
          <p:cNvSpPr>
            <a:spLocks noGrp="1"/>
          </p:cNvSpPr>
          <p:nvPr>
            <p:ph type="sldNum" sz="quarter" idx="7"/>
          </p:nvPr>
        </p:nvSpPr>
        <p:spPr/>
        <p:txBody>
          <a:bodyPr lIns="0" tIns="0" rIns="0" bIns="0"/>
          <a:lstStyle>
            <a:lvl1pPr>
              <a:defRPr sz="1000" b="0" i="0">
                <a:solidFill>
                  <a:srgbClr val="888888"/>
                </a:solidFill>
                <a:latin typeface="Calibri"/>
                <a:cs typeface="Calibri"/>
              </a:defRPr>
            </a:lvl1pPr>
          </a:lstStyle>
          <a:p>
            <a:pPr marL="38100">
              <a:lnSpc>
                <a:spcPts val="1065"/>
              </a:lnSpc>
            </a:pPr>
            <a:fld id="{81D60167-4931-47E6-BA6A-407CBD079E47}" type="slidenum">
              <a:rPr spc="10" dirty="0"/>
              <a:t>‹#›</a:t>
            </a:fld>
            <a:endParaRPr spc="1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bg1"/>
                </a:solidFill>
                <a:latin typeface="Calibri"/>
                <a:cs typeface="Calibri"/>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2/14/2024</a:t>
            </a:fld>
            <a:endParaRPr lang="en-US"/>
          </a:p>
        </p:txBody>
      </p:sp>
      <p:sp>
        <p:nvSpPr>
          <p:cNvPr id="7" name="Holder 7"/>
          <p:cNvSpPr>
            <a:spLocks noGrp="1"/>
          </p:cNvSpPr>
          <p:nvPr>
            <p:ph type="sldNum" sz="quarter" idx="7"/>
          </p:nvPr>
        </p:nvSpPr>
        <p:spPr/>
        <p:txBody>
          <a:bodyPr lIns="0" tIns="0" rIns="0" bIns="0"/>
          <a:lstStyle>
            <a:lvl1pPr>
              <a:defRPr sz="1000" b="0" i="0">
                <a:solidFill>
                  <a:srgbClr val="888888"/>
                </a:solidFill>
                <a:latin typeface="Calibri"/>
                <a:cs typeface="Calibri"/>
              </a:defRPr>
            </a:lvl1pPr>
          </a:lstStyle>
          <a:p>
            <a:pPr marL="38100">
              <a:lnSpc>
                <a:spcPts val="1065"/>
              </a:lnSpc>
            </a:pPr>
            <a:fld id="{81D60167-4931-47E6-BA6A-407CBD079E47}" type="slidenum">
              <a:rPr spc="10" dirty="0"/>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2/14/2024</a:t>
            </a:fld>
            <a:endParaRPr lang="en-US"/>
          </a:p>
        </p:txBody>
      </p:sp>
      <p:sp>
        <p:nvSpPr>
          <p:cNvPr id="5" name="Holder 5"/>
          <p:cNvSpPr>
            <a:spLocks noGrp="1"/>
          </p:cNvSpPr>
          <p:nvPr>
            <p:ph type="sldNum" sz="quarter" idx="7"/>
          </p:nvPr>
        </p:nvSpPr>
        <p:spPr/>
        <p:txBody>
          <a:bodyPr lIns="0" tIns="0" rIns="0" bIns="0"/>
          <a:lstStyle>
            <a:lvl1pPr>
              <a:defRPr sz="1000" b="0" i="0">
                <a:solidFill>
                  <a:srgbClr val="888888"/>
                </a:solidFill>
                <a:latin typeface="Calibri"/>
                <a:cs typeface="Calibri"/>
              </a:defRPr>
            </a:lvl1pPr>
          </a:lstStyle>
          <a:p>
            <a:pPr marL="38100">
              <a:lnSpc>
                <a:spcPts val="1065"/>
              </a:lnSpc>
            </a:pPr>
            <a:fld id="{81D60167-4931-47E6-BA6A-407CBD079E47}" type="slidenum">
              <a:rPr spc="10" dirty="0"/>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2/14/2024</a:t>
            </a:fld>
            <a:endParaRPr lang="en-US"/>
          </a:p>
        </p:txBody>
      </p:sp>
      <p:sp>
        <p:nvSpPr>
          <p:cNvPr id="4" name="Holder 4"/>
          <p:cNvSpPr>
            <a:spLocks noGrp="1"/>
          </p:cNvSpPr>
          <p:nvPr>
            <p:ph type="sldNum" sz="quarter" idx="7"/>
          </p:nvPr>
        </p:nvSpPr>
        <p:spPr/>
        <p:txBody>
          <a:bodyPr lIns="0" tIns="0" rIns="0" bIns="0"/>
          <a:lstStyle>
            <a:lvl1pPr>
              <a:defRPr sz="1000" b="0" i="0">
                <a:solidFill>
                  <a:srgbClr val="888888"/>
                </a:solidFill>
                <a:latin typeface="Calibri"/>
                <a:cs typeface="Calibri"/>
              </a:defRPr>
            </a:lvl1pPr>
          </a:lstStyle>
          <a:p>
            <a:pPr marL="38100">
              <a:lnSpc>
                <a:spcPts val="1065"/>
              </a:lnSpc>
            </a:pPr>
            <a:fld id="{81D60167-4931-47E6-BA6A-407CBD079E47}" type="slidenum">
              <a:rPr spc="10" dirty="0"/>
              <a:t>‹#›</a:t>
            </a:fld>
            <a:endParaRPr spc="1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5521" y="813621"/>
            <a:ext cx="2047609" cy="17803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214424" y="4035678"/>
            <a:ext cx="5344159" cy="756920"/>
          </a:xfrm>
          <a:prstGeom prst="rect">
            <a:avLst/>
          </a:prstGeom>
        </p:spPr>
        <p:txBody>
          <a:bodyPr wrap="square" lIns="0" tIns="0" rIns="0" bIns="0">
            <a:spAutoFit/>
          </a:bodyPr>
          <a:lstStyle>
            <a:lvl1pPr>
              <a:defRPr sz="4800" b="1" i="0">
                <a:solidFill>
                  <a:schemeClr val="bg1"/>
                </a:solidFill>
                <a:latin typeface="Calibri"/>
                <a:cs typeface="Calibri"/>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2/14/2024</a:t>
            </a:fld>
            <a:endParaRPr lang="en-US"/>
          </a:p>
        </p:txBody>
      </p:sp>
      <p:sp>
        <p:nvSpPr>
          <p:cNvPr id="6" name="Holder 6"/>
          <p:cNvSpPr>
            <a:spLocks noGrp="1"/>
          </p:cNvSpPr>
          <p:nvPr>
            <p:ph type="sldNum" sz="quarter" idx="7"/>
          </p:nvPr>
        </p:nvSpPr>
        <p:spPr>
          <a:xfrm>
            <a:off x="6978142" y="9526092"/>
            <a:ext cx="207645" cy="154940"/>
          </a:xfrm>
          <a:prstGeom prst="rect">
            <a:avLst/>
          </a:prstGeom>
        </p:spPr>
        <p:txBody>
          <a:bodyPr wrap="square" lIns="0" tIns="0" rIns="0" bIns="0">
            <a:spAutoFit/>
          </a:bodyPr>
          <a:lstStyle>
            <a:lvl1pPr>
              <a:defRPr sz="1000" b="0" i="0">
                <a:solidFill>
                  <a:srgbClr val="888888"/>
                </a:solidFill>
                <a:latin typeface="Calibri"/>
                <a:cs typeface="Calibri"/>
              </a:defRPr>
            </a:lvl1pPr>
          </a:lstStyle>
          <a:p>
            <a:pPr marL="38100">
              <a:lnSpc>
                <a:spcPts val="1065"/>
              </a:lnSpc>
            </a:pPr>
            <a:fld id="{81D60167-4931-47E6-BA6A-407CBD079E47}" type="slidenum">
              <a:rPr spc="10" dirty="0"/>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27.png"/></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28.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9.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9.png"/><Relationship Id="rId1" Type="http://schemas.openxmlformats.org/officeDocument/2006/relationships/slideLayout" Target="../slideLayouts/slideLayout5.xml"/><Relationship Id="rId5" Type="http://schemas.openxmlformats.org/officeDocument/2006/relationships/hyperlink" Target="https://freddys.wisetail.com/eco_player.php?id=91a9fa4c-c240-11ec-bb0c-0af154632587" TargetMode="External"/><Relationship Id="rId4" Type="http://schemas.openxmlformats.org/officeDocument/2006/relationships/hyperlink" Target="mailto:mauser-bryan@aramark.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hyperlink" Target="mailto:alison.fuller@mlyinvest.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3167" y="4121403"/>
            <a:ext cx="5344159" cy="756920"/>
          </a:xfrm>
          <a:prstGeom prst="rect">
            <a:avLst/>
          </a:prstGeom>
        </p:spPr>
        <p:txBody>
          <a:bodyPr vert="horz" wrap="square" lIns="0" tIns="12700" rIns="0" bIns="0" rtlCol="0">
            <a:spAutoFit/>
          </a:bodyPr>
          <a:lstStyle/>
          <a:p>
            <a:pPr marL="12700">
              <a:lnSpc>
                <a:spcPct val="100000"/>
              </a:lnSpc>
              <a:spcBef>
                <a:spcPts val="100"/>
              </a:spcBef>
            </a:pPr>
            <a:r>
              <a:rPr spc="-15" dirty="0"/>
              <a:t>Best </a:t>
            </a:r>
            <a:r>
              <a:rPr spc="-20" dirty="0"/>
              <a:t>Practice</a:t>
            </a:r>
            <a:r>
              <a:rPr spc="-50" dirty="0"/>
              <a:t> </a:t>
            </a:r>
            <a:r>
              <a:rPr spc="-5" dirty="0"/>
              <a:t>Manual</a:t>
            </a:r>
          </a:p>
        </p:txBody>
      </p:sp>
      <p:sp>
        <p:nvSpPr>
          <p:cNvPr id="3" name="object 3"/>
          <p:cNvSpPr/>
          <p:nvPr/>
        </p:nvSpPr>
        <p:spPr>
          <a:xfrm>
            <a:off x="2596895" y="4736604"/>
            <a:ext cx="2583942" cy="51128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34182" y="4791583"/>
            <a:ext cx="2303145" cy="299720"/>
          </a:xfrm>
          <a:prstGeom prst="rect">
            <a:avLst/>
          </a:prstGeom>
        </p:spPr>
        <p:txBody>
          <a:bodyPr vert="horz" wrap="square" lIns="0" tIns="12700" rIns="0" bIns="0" rtlCol="0">
            <a:spAutoFit/>
          </a:bodyPr>
          <a:lstStyle/>
          <a:p>
            <a:pPr marL="12700">
              <a:lnSpc>
                <a:spcPct val="100000"/>
              </a:lnSpc>
              <a:spcBef>
                <a:spcPts val="100"/>
              </a:spcBef>
            </a:pPr>
            <a:r>
              <a:rPr sz="1800" b="1" i="1" spc="-55" dirty="0">
                <a:solidFill>
                  <a:srgbClr val="FFFFFF"/>
                </a:solidFill>
                <a:latin typeface="Calibri"/>
                <a:cs typeface="Calibri"/>
              </a:rPr>
              <a:t>MLY </a:t>
            </a:r>
            <a:r>
              <a:rPr sz="1800" b="1" i="1" spc="-10" dirty="0">
                <a:solidFill>
                  <a:srgbClr val="FFFFFF"/>
                </a:solidFill>
                <a:latin typeface="Calibri"/>
                <a:cs typeface="Calibri"/>
              </a:rPr>
              <a:t>INVESTMENTS,</a:t>
            </a:r>
            <a:r>
              <a:rPr sz="1800" b="1" i="1" spc="30" dirty="0">
                <a:solidFill>
                  <a:srgbClr val="FFFFFF"/>
                </a:solidFill>
                <a:latin typeface="Calibri"/>
                <a:cs typeface="Calibri"/>
              </a:rPr>
              <a:t> </a:t>
            </a:r>
            <a:r>
              <a:rPr sz="1800" b="1" i="1" spc="-20" dirty="0">
                <a:solidFill>
                  <a:srgbClr val="FFFFFF"/>
                </a:solidFill>
                <a:latin typeface="Calibri"/>
                <a:cs typeface="Calibri"/>
              </a:rPr>
              <a:t>LLC.</a:t>
            </a:r>
            <a:endParaRPr sz="1800">
              <a:latin typeface="Calibri"/>
              <a:cs typeface="Calibri"/>
            </a:endParaRPr>
          </a:p>
        </p:txBody>
      </p:sp>
      <p:sp>
        <p:nvSpPr>
          <p:cNvPr id="5" name="object 5"/>
          <p:cNvSpPr/>
          <p:nvPr/>
        </p:nvSpPr>
        <p:spPr>
          <a:xfrm>
            <a:off x="3276600" y="5042928"/>
            <a:ext cx="1224534" cy="314693"/>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355975" y="5071998"/>
            <a:ext cx="10585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FFFFFF"/>
                </a:solidFill>
                <a:latin typeface="Calibri"/>
                <a:cs typeface="Calibri"/>
              </a:rPr>
              <a:t>Revised</a:t>
            </a:r>
            <a:r>
              <a:rPr sz="1100" b="1" spc="-65" dirty="0">
                <a:solidFill>
                  <a:srgbClr val="FFFFFF"/>
                </a:solidFill>
                <a:latin typeface="Calibri"/>
                <a:cs typeface="Calibri"/>
              </a:rPr>
              <a:t> </a:t>
            </a:r>
            <a:r>
              <a:rPr sz="1100" b="1" dirty="0">
                <a:solidFill>
                  <a:srgbClr val="FFFFFF"/>
                </a:solidFill>
                <a:latin typeface="Calibri"/>
                <a:cs typeface="Calibri"/>
              </a:rPr>
              <a:t>2/2/2020</a:t>
            </a:r>
            <a:endParaRPr sz="1100">
              <a:latin typeface="Calibri"/>
              <a:cs typeface="Calibri"/>
            </a:endParaRPr>
          </a:p>
        </p:txBody>
      </p:sp>
      <p:sp>
        <p:nvSpPr>
          <p:cNvPr id="7" name="object 7"/>
          <p:cNvSpPr/>
          <p:nvPr/>
        </p:nvSpPr>
        <p:spPr>
          <a:xfrm>
            <a:off x="0" y="8033002"/>
            <a:ext cx="7772400" cy="2008632"/>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a:t>
            </a:fld>
            <a:endParaRPr spc="1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415033"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13220" cy="9028113"/>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Cleanliness</a:t>
            </a:r>
            <a:endParaRPr sz="1800" dirty="0">
              <a:latin typeface="Calibri"/>
              <a:cs typeface="Calibri"/>
            </a:endParaRPr>
          </a:p>
          <a:p>
            <a:pPr>
              <a:lnSpc>
                <a:spcPct val="100000"/>
              </a:lnSpc>
              <a:spcBef>
                <a:spcPts val="55"/>
              </a:spcBef>
            </a:pPr>
            <a:endParaRPr sz="2100" dirty="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Headsets: </a:t>
            </a:r>
            <a:r>
              <a:rPr sz="1400" spc="-5" dirty="0">
                <a:latin typeface="Calibri"/>
                <a:cs typeface="Calibri"/>
              </a:rPr>
              <a:t>Clean headsets </a:t>
            </a:r>
            <a:r>
              <a:rPr sz="1400" spc="-15" dirty="0">
                <a:latin typeface="Calibri"/>
                <a:cs typeface="Calibri"/>
              </a:rPr>
              <a:t>NIGHTLY </a:t>
            </a:r>
            <a:r>
              <a:rPr sz="1400" spc="-10" dirty="0">
                <a:latin typeface="Calibri"/>
                <a:cs typeface="Calibri"/>
              </a:rPr>
              <a:t>to minimize </a:t>
            </a:r>
            <a:r>
              <a:rPr sz="1400" dirty="0">
                <a:latin typeface="Calibri"/>
                <a:cs typeface="Calibri"/>
              </a:rPr>
              <a:t>issues with</a:t>
            </a:r>
            <a:r>
              <a:rPr sz="1400" spc="10" dirty="0">
                <a:latin typeface="Calibri"/>
                <a:cs typeface="Calibri"/>
              </a:rPr>
              <a:t> </a:t>
            </a:r>
            <a:r>
              <a:rPr sz="1400" spc="-15" dirty="0">
                <a:latin typeface="Calibri"/>
                <a:cs typeface="Calibri"/>
              </a:rPr>
              <a:t>connectivity.</a:t>
            </a:r>
            <a:endParaRPr sz="1400" dirty="0">
              <a:latin typeface="Calibri"/>
              <a:cs typeface="Calibri"/>
            </a:endParaRPr>
          </a:p>
          <a:p>
            <a:pPr marL="492759" indent="-287020">
              <a:lnSpc>
                <a:spcPct val="100000"/>
              </a:lnSpc>
              <a:spcBef>
                <a:spcPts val="5"/>
              </a:spcBef>
              <a:buFont typeface="Arial"/>
              <a:buChar char="•"/>
              <a:tabLst>
                <a:tab pos="492125" algn="l"/>
                <a:tab pos="492759" algn="l"/>
              </a:tabLst>
            </a:pPr>
            <a:r>
              <a:rPr sz="1400" b="1" spc="-5" dirty="0">
                <a:latin typeface="Calibri"/>
                <a:cs typeface="Calibri"/>
              </a:rPr>
              <a:t>Deliming </a:t>
            </a:r>
            <a:r>
              <a:rPr sz="1400" b="1" dirty="0">
                <a:latin typeface="Calibri"/>
                <a:cs typeface="Calibri"/>
              </a:rPr>
              <a:t>the </a:t>
            </a:r>
            <a:r>
              <a:rPr sz="1400" b="1" spc="-5" dirty="0">
                <a:latin typeface="Calibri"/>
                <a:cs typeface="Calibri"/>
              </a:rPr>
              <a:t>Dishwasher: </a:t>
            </a:r>
            <a:r>
              <a:rPr sz="1400" dirty="0">
                <a:latin typeface="Calibri"/>
                <a:cs typeface="Calibri"/>
              </a:rPr>
              <a:t>Use "Delime" </a:t>
            </a:r>
            <a:r>
              <a:rPr sz="1400" spc="-5" dirty="0">
                <a:latin typeface="Calibri"/>
                <a:cs typeface="Calibri"/>
              </a:rPr>
              <a:t>switch </a:t>
            </a:r>
            <a:r>
              <a:rPr sz="1400" spc="-10" dirty="0">
                <a:latin typeface="Calibri"/>
                <a:cs typeface="Calibri"/>
              </a:rPr>
              <a:t>to properly </a:t>
            </a:r>
            <a:r>
              <a:rPr sz="1400" spc="-5" dirty="0">
                <a:latin typeface="Calibri"/>
                <a:cs typeface="Calibri"/>
              </a:rPr>
              <a:t>clean </a:t>
            </a:r>
            <a:r>
              <a:rPr sz="1400" spc="-20" dirty="0">
                <a:latin typeface="Calibri"/>
                <a:cs typeface="Calibri"/>
              </a:rPr>
              <a:t>dishwasher. </a:t>
            </a:r>
            <a:r>
              <a:rPr sz="1400" spc="-5" dirty="0">
                <a:latin typeface="Calibri"/>
                <a:cs typeface="Calibri"/>
              </a:rPr>
              <a:t>This</a:t>
            </a:r>
            <a:r>
              <a:rPr sz="1400" spc="50" dirty="0">
                <a:latin typeface="Calibri"/>
                <a:cs typeface="Calibri"/>
              </a:rPr>
              <a:t> </a:t>
            </a:r>
            <a:r>
              <a:rPr sz="1400" dirty="0">
                <a:latin typeface="Calibri"/>
                <a:cs typeface="Calibri"/>
              </a:rPr>
              <a:t>is</a:t>
            </a:r>
          </a:p>
          <a:p>
            <a:pPr marL="492759">
              <a:lnSpc>
                <a:spcPct val="100000"/>
              </a:lnSpc>
            </a:pPr>
            <a:r>
              <a:rPr sz="1400" spc="-10" dirty="0">
                <a:latin typeface="Calibri"/>
                <a:cs typeface="Calibri"/>
              </a:rPr>
              <a:t>located </a:t>
            </a:r>
            <a:r>
              <a:rPr sz="1400" dirty="0">
                <a:latin typeface="Calibri"/>
                <a:cs typeface="Calibri"/>
              </a:rPr>
              <a:t>in </a:t>
            </a:r>
            <a:r>
              <a:rPr sz="1400" spc="-5" dirty="0">
                <a:latin typeface="Calibri"/>
                <a:cs typeface="Calibri"/>
              </a:rPr>
              <a:t>the top </a:t>
            </a:r>
            <a:r>
              <a:rPr sz="1400" dirty="0">
                <a:latin typeface="Calibri"/>
                <a:cs typeface="Calibri"/>
              </a:rPr>
              <a:t>“box” </a:t>
            </a:r>
            <a:r>
              <a:rPr sz="1400" spc="-5" dirty="0">
                <a:latin typeface="Calibri"/>
                <a:cs typeface="Calibri"/>
              </a:rPr>
              <a:t>above the dishwasher </a:t>
            </a:r>
            <a:r>
              <a:rPr sz="1400" spc="-25" dirty="0">
                <a:latin typeface="Calibri"/>
                <a:cs typeface="Calibri"/>
              </a:rPr>
              <a:t>chamber. </a:t>
            </a:r>
            <a:r>
              <a:rPr sz="1400" spc="-5" dirty="0">
                <a:latin typeface="Calibri"/>
                <a:cs typeface="Calibri"/>
              </a:rPr>
              <a:t>Do this</a:t>
            </a:r>
            <a:r>
              <a:rPr sz="1400" spc="65" dirty="0">
                <a:latin typeface="Calibri"/>
                <a:cs typeface="Calibri"/>
              </a:rPr>
              <a:t> </a:t>
            </a:r>
            <a:r>
              <a:rPr sz="1400" spc="-25" dirty="0">
                <a:latin typeface="Calibri"/>
                <a:cs typeface="Calibri"/>
              </a:rPr>
              <a:t>Weekly.</a:t>
            </a:r>
            <a:endParaRPr sz="1400" dirty="0">
              <a:latin typeface="Calibri"/>
              <a:cs typeface="Calibri"/>
            </a:endParaRPr>
          </a:p>
          <a:p>
            <a:pPr marL="492759" marR="424180" indent="-287020">
              <a:lnSpc>
                <a:spcPct val="100000"/>
              </a:lnSpc>
              <a:buFont typeface="Arial"/>
              <a:buChar char="•"/>
              <a:tabLst>
                <a:tab pos="492125" algn="l"/>
                <a:tab pos="492759" algn="l"/>
              </a:tabLst>
            </a:pPr>
            <a:r>
              <a:rPr sz="1400" b="1" dirty="0">
                <a:latin typeface="Calibri"/>
                <a:cs typeface="Calibri"/>
              </a:rPr>
              <a:t>Floor </a:t>
            </a:r>
            <a:r>
              <a:rPr sz="1400" b="1" spc="-10" dirty="0">
                <a:latin typeface="Calibri"/>
                <a:cs typeface="Calibri"/>
              </a:rPr>
              <a:t>Detergent: </a:t>
            </a:r>
            <a:r>
              <a:rPr sz="1400" spc="-5" dirty="0">
                <a:latin typeface="Calibri"/>
                <a:cs typeface="Calibri"/>
              </a:rPr>
              <a:t>Our floor </a:t>
            </a:r>
            <a:r>
              <a:rPr sz="1400" spc="-10" dirty="0">
                <a:latin typeface="Calibri"/>
                <a:cs typeface="Calibri"/>
              </a:rPr>
              <a:t>detergent </a:t>
            </a:r>
            <a:r>
              <a:rPr sz="1400" dirty="0">
                <a:latin typeface="Calibri"/>
                <a:cs typeface="Calibri"/>
              </a:rPr>
              <a:t>is designed </a:t>
            </a:r>
            <a:r>
              <a:rPr sz="1400" spc="-10" dirty="0">
                <a:latin typeface="Calibri"/>
                <a:cs typeface="Calibri"/>
              </a:rPr>
              <a:t>to </a:t>
            </a:r>
            <a:r>
              <a:rPr sz="1400" spc="-5" dirty="0">
                <a:latin typeface="Calibri"/>
                <a:cs typeface="Calibri"/>
              </a:rPr>
              <a:t>be used </a:t>
            </a:r>
            <a:r>
              <a:rPr sz="1400" dirty="0">
                <a:latin typeface="Calibri"/>
                <a:cs typeface="Calibri"/>
              </a:rPr>
              <a:t>with </a:t>
            </a:r>
            <a:r>
              <a:rPr sz="1400" b="1" spc="-10" dirty="0">
                <a:latin typeface="Calibri"/>
                <a:cs typeface="Calibri"/>
              </a:rPr>
              <a:t>COLD </a:t>
            </a:r>
            <a:r>
              <a:rPr sz="1400" b="1" spc="-30" dirty="0">
                <a:latin typeface="Calibri"/>
                <a:cs typeface="Calibri"/>
              </a:rPr>
              <a:t>WATER.  </a:t>
            </a:r>
            <a:r>
              <a:rPr sz="1400" spc="-20" dirty="0">
                <a:latin typeface="Calibri"/>
                <a:cs typeface="Calibri"/>
              </a:rPr>
              <a:t>However, </a:t>
            </a:r>
            <a:r>
              <a:rPr sz="1400" spc="-5" dirty="0">
                <a:latin typeface="Calibri"/>
                <a:cs typeface="Calibri"/>
              </a:rPr>
              <a:t>room </a:t>
            </a:r>
            <a:r>
              <a:rPr sz="1400" spc="-10" dirty="0">
                <a:latin typeface="Calibri"/>
                <a:cs typeface="Calibri"/>
              </a:rPr>
              <a:t>temperature water </a:t>
            </a:r>
            <a:r>
              <a:rPr sz="1400" dirty="0">
                <a:latin typeface="Calibri"/>
                <a:cs typeface="Calibri"/>
              </a:rPr>
              <a:t>will </a:t>
            </a:r>
            <a:r>
              <a:rPr sz="1400" spc="-5" dirty="0">
                <a:latin typeface="Calibri"/>
                <a:cs typeface="Calibri"/>
              </a:rPr>
              <a:t>help </a:t>
            </a:r>
            <a:r>
              <a:rPr sz="1400" spc="-10" dirty="0">
                <a:latin typeface="Calibri"/>
                <a:cs typeface="Calibri"/>
              </a:rPr>
              <a:t>evaporate faster </a:t>
            </a:r>
            <a:r>
              <a:rPr sz="1400" spc="-5" dirty="0">
                <a:latin typeface="Calibri"/>
                <a:cs typeface="Calibri"/>
              </a:rPr>
              <a:t>and thus </a:t>
            </a:r>
            <a:r>
              <a:rPr sz="1400" spc="-10" dirty="0">
                <a:latin typeface="Calibri"/>
                <a:cs typeface="Calibri"/>
              </a:rPr>
              <a:t>leave </a:t>
            </a:r>
            <a:r>
              <a:rPr sz="1400" dirty="0">
                <a:latin typeface="Calibri"/>
                <a:cs typeface="Calibri"/>
              </a:rPr>
              <a:t>less  </a:t>
            </a:r>
            <a:r>
              <a:rPr sz="1400" spc="-10" dirty="0">
                <a:latin typeface="Calibri"/>
                <a:cs typeface="Calibri"/>
              </a:rPr>
              <a:t>streaks</a:t>
            </a:r>
            <a:r>
              <a:rPr sz="1400" dirty="0">
                <a:latin typeface="Calibri"/>
                <a:cs typeface="Calibri"/>
              </a:rPr>
              <a:t> </a:t>
            </a:r>
            <a:r>
              <a:rPr sz="1400" spc="-5" dirty="0">
                <a:latin typeface="Calibri"/>
                <a:cs typeface="Calibri"/>
              </a:rPr>
              <a:t>behind.</a:t>
            </a:r>
            <a:endParaRPr sz="1400" dirty="0">
              <a:latin typeface="Calibri"/>
              <a:cs typeface="Calibri"/>
            </a:endParaRPr>
          </a:p>
          <a:p>
            <a:pPr marL="492759" marR="563245" indent="-287020">
              <a:lnSpc>
                <a:spcPct val="100000"/>
              </a:lnSpc>
              <a:buFont typeface="Arial"/>
              <a:buChar char="•"/>
              <a:tabLst>
                <a:tab pos="492125" algn="l"/>
                <a:tab pos="492759" algn="l"/>
              </a:tabLst>
            </a:pPr>
            <a:r>
              <a:rPr sz="1400" b="1" dirty="0">
                <a:latin typeface="Calibri"/>
                <a:cs typeface="Calibri"/>
              </a:rPr>
              <a:t>Spot Mopping: </a:t>
            </a:r>
            <a:r>
              <a:rPr sz="1400" spc="-5" dirty="0">
                <a:latin typeface="Calibri"/>
                <a:cs typeface="Calibri"/>
              </a:rPr>
              <a:t>After wet-mopping the </a:t>
            </a:r>
            <a:r>
              <a:rPr sz="1400" dirty="0">
                <a:latin typeface="Calibri"/>
                <a:cs typeface="Calibri"/>
              </a:rPr>
              <a:t>floor </a:t>
            </a:r>
            <a:r>
              <a:rPr sz="1400" spc="-10" dirty="0">
                <a:latin typeface="Calibri"/>
                <a:cs typeface="Calibri"/>
              </a:rPr>
              <a:t>for </a:t>
            </a:r>
            <a:r>
              <a:rPr sz="1400" spc="-5" dirty="0">
                <a:latin typeface="Calibri"/>
                <a:cs typeface="Calibri"/>
              </a:rPr>
              <a:t>spot-cleaning, </a:t>
            </a:r>
            <a:r>
              <a:rPr sz="1400" b="1" spc="-45" dirty="0">
                <a:latin typeface="Calibri"/>
                <a:cs typeface="Calibri"/>
              </a:rPr>
              <a:t>ALWAYS </a:t>
            </a:r>
            <a:r>
              <a:rPr sz="1400" dirty="0">
                <a:latin typeface="Calibri"/>
                <a:cs typeface="Calibri"/>
              </a:rPr>
              <a:t>dry  </a:t>
            </a:r>
            <a:r>
              <a:rPr sz="1400" spc="-10" dirty="0">
                <a:latin typeface="Calibri"/>
                <a:cs typeface="Calibri"/>
              </a:rPr>
              <a:t>completely </a:t>
            </a:r>
            <a:r>
              <a:rPr sz="1400" dirty="0">
                <a:latin typeface="Calibri"/>
                <a:cs typeface="Calibri"/>
              </a:rPr>
              <a:t>with a </a:t>
            </a:r>
            <a:r>
              <a:rPr sz="1400" spc="-5" dirty="0">
                <a:latin typeface="Calibri"/>
                <a:cs typeface="Calibri"/>
              </a:rPr>
              <a:t>paper towel. </a:t>
            </a:r>
            <a:r>
              <a:rPr sz="1400" spc="-40" dirty="0">
                <a:latin typeface="Calibri"/>
                <a:cs typeface="Calibri"/>
              </a:rPr>
              <a:t>You </a:t>
            </a:r>
            <a:r>
              <a:rPr sz="1400" spc="-10" dirty="0">
                <a:latin typeface="Calibri"/>
                <a:cs typeface="Calibri"/>
              </a:rPr>
              <a:t>must </a:t>
            </a:r>
            <a:r>
              <a:rPr sz="1400" b="1" spc="-45" dirty="0">
                <a:latin typeface="Calibri"/>
                <a:cs typeface="Calibri"/>
              </a:rPr>
              <a:t>ALWAYS </a:t>
            </a:r>
            <a:r>
              <a:rPr sz="1400" spc="-5" dirty="0">
                <a:latin typeface="Calibri"/>
                <a:cs typeface="Calibri"/>
              </a:rPr>
              <a:t>place </a:t>
            </a:r>
            <a:r>
              <a:rPr sz="1400" dirty="0">
                <a:latin typeface="Calibri"/>
                <a:cs typeface="Calibri"/>
              </a:rPr>
              <a:t>out a </a:t>
            </a:r>
            <a:r>
              <a:rPr sz="1400" spc="-5" dirty="0">
                <a:latin typeface="Calibri"/>
                <a:cs typeface="Calibri"/>
              </a:rPr>
              <a:t>wet-floor sign </a:t>
            </a:r>
            <a:r>
              <a:rPr sz="1400" spc="-10" dirty="0">
                <a:latin typeface="Calibri"/>
                <a:cs typeface="Calibri"/>
              </a:rPr>
              <a:t>to  accommodate </a:t>
            </a:r>
            <a:r>
              <a:rPr sz="1400" spc="-5" dirty="0">
                <a:latin typeface="Calibri"/>
                <a:cs typeface="Calibri"/>
              </a:rPr>
              <a:t>this task </a:t>
            </a:r>
            <a:r>
              <a:rPr sz="1400" dirty="0">
                <a:latin typeface="Calibri"/>
                <a:cs typeface="Calibri"/>
              </a:rPr>
              <a:t>as</a:t>
            </a:r>
            <a:r>
              <a:rPr sz="1400" spc="10" dirty="0">
                <a:latin typeface="Calibri"/>
                <a:cs typeface="Calibri"/>
              </a:rPr>
              <a:t> </a:t>
            </a:r>
            <a:r>
              <a:rPr sz="1400" spc="-5" dirty="0">
                <a:latin typeface="Calibri"/>
                <a:cs typeface="Calibri"/>
              </a:rPr>
              <a:t>well.</a:t>
            </a:r>
            <a:endParaRPr sz="1400" dirty="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Legs </a:t>
            </a:r>
            <a:r>
              <a:rPr sz="1400" b="1" dirty="0">
                <a:latin typeface="Calibri"/>
                <a:cs typeface="Calibri"/>
              </a:rPr>
              <a:t>and Wheels: </a:t>
            </a:r>
            <a:r>
              <a:rPr sz="1400" spc="-5" dirty="0">
                <a:latin typeface="Calibri"/>
                <a:cs typeface="Calibri"/>
              </a:rPr>
              <a:t>Hit </a:t>
            </a:r>
            <a:r>
              <a:rPr sz="1400" dirty="0">
                <a:latin typeface="Calibri"/>
                <a:cs typeface="Calibri"/>
              </a:rPr>
              <a:t>legs </a:t>
            </a:r>
            <a:r>
              <a:rPr sz="1400" spc="-5" dirty="0">
                <a:latin typeface="Calibri"/>
                <a:cs typeface="Calibri"/>
              </a:rPr>
              <a:t>and </a:t>
            </a:r>
            <a:r>
              <a:rPr sz="1400" dirty="0">
                <a:latin typeface="Calibri"/>
                <a:cs typeface="Calibri"/>
              </a:rPr>
              <a:t>wheels </a:t>
            </a:r>
            <a:r>
              <a:rPr sz="1400" spc="-5" dirty="0">
                <a:latin typeface="Calibri"/>
                <a:cs typeface="Calibri"/>
              </a:rPr>
              <a:t>of equipment </a:t>
            </a:r>
            <a:r>
              <a:rPr sz="1400" spc="-20" dirty="0">
                <a:latin typeface="Calibri"/>
                <a:cs typeface="Calibri"/>
              </a:rPr>
              <a:t>NIGHTLY </a:t>
            </a:r>
            <a:r>
              <a:rPr sz="1400" dirty="0">
                <a:latin typeface="Calibri"/>
                <a:cs typeface="Calibri"/>
              </a:rPr>
              <a:t>– </a:t>
            </a:r>
            <a:r>
              <a:rPr sz="1400" spc="-15" dirty="0">
                <a:latin typeface="Calibri"/>
                <a:cs typeface="Calibri"/>
              </a:rPr>
              <a:t>takes </a:t>
            </a:r>
            <a:r>
              <a:rPr sz="1400" dirty="0">
                <a:latin typeface="Calibri"/>
                <a:cs typeface="Calibri"/>
              </a:rPr>
              <a:t>2</a:t>
            </a:r>
            <a:r>
              <a:rPr sz="1400" spc="20" dirty="0">
                <a:latin typeface="Calibri"/>
                <a:cs typeface="Calibri"/>
              </a:rPr>
              <a:t> </a:t>
            </a:r>
            <a:r>
              <a:rPr sz="1400" spc="-10" dirty="0">
                <a:latin typeface="Calibri"/>
                <a:cs typeface="Calibri"/>
              </a:rPr>
              <a:t>seconds.</a:t>
            </a:r>
            <a:endParaRPr sz="1400" dirty="0">
              <a:latin typeface="Calibri"/>
              <a:cs typeface="Calibri"/>
            </a:endParaRPr>
          </a:p>
          <a:p>
            <a:pPr marL="492759" marR="5080" indent="-287020">
              <a:lnSpc>
                <a:spcPct val="100000"/>
              </a:lnSpc>
              <a:buFont typeface="Arial"/>
              <a:buChar char="•"/>
              <a:tabLst>
                <a:tab pos="492125" algn="l"/>
                <a:tab pos="492759" algn="l"/>
              </a:tabLst>
            </a:pPr>
            <a:r>
              <a:rPr sz="1400" b="1" spc="-10" dirty="0">
                <a:latin typeface="Calibri"/>
                <a:cs typeface="Calibri"/>
              </a:rPr>
              <a:t>Power </a:t>
            </a:r>
            <a:r>
              <a:rPr sz="1400" b="1" dirty="0">
                <a:latin typeface="Calibri"/>
                <a:cs typeface="Calibri"/>
              </a:rPr>
              <a:t>washing: </a:t>
            </a:r>
            <a:r>
              <a:rPr sz="1400" dirty="0">
                <a:latin typeface="Calibri"/>
                <a:cs typeface="Calibri"/>
              </a:rPr>
              <a:t>Use </a:t>
            </a:r>
            <a:r>
              <a:rPr sz="1400" spc="-5" dirty="0">
                <a:latin typeface="Calibri"/>
                <a:cs typeface="Calibri"/>
              </a:rPr>
              <a:t>power washer on shelving </a:t>
            </a:r>
            <a:r>
              <a:rPr sz="1400" spc="-10" dirty="0">
                <a:latin typeface="Calibri"/>
                <a:cs typeface="Calibri"/>
              </a:rPr>
              <a:t>(green/silver racks), </a:t>
            </a:r>
            <a:r>
              <a:rPr sz="1400" spc="-5" dirty="0">
                <a:latin typeface="Calibri"/>
                <a:cs typeface="Calibri"/>
              </a:rPr>
              <a:t>BOH walls, </a:t>
            </a:r>
            <a:r>
              <a:rPr sz="1400" spc="-10" dirty="0">
                <a:latin typeface="Calibri"/>
                <a:cs typeface="Calibri"/>
              </a:rPr>
              <a:t>drains,  </a:t>
            </a:r>
            <a:r>
              <a:rPr sz="1400" spc="-5" dirty="0">
                <a:latin typeface="Calibri"/>
                <a:cs typeface="Calibri"/>
              </a:rPr>
              <a:t>equipment</a:t>
            </a:r>
            <a:r>
              <a:rPr sz="1400" spc="20" dirty="0">
                <a:latin typeface="Calibri"/>
                <a:cs typeface="Calibri"/>
              </a:rPr>
              <a:t> </a:t>
            </a:r>
            <a:r>
              <a:rPr sz="1400" spc="-35" dirty="0">
                <a:latin typeface="Calibri"/>
                <a:cs typeface="Calibri"/>
              </a:rPr>
              <a:t>MONTHLY.</a:t>
            </a:r>
            <a:endParaRPr sz="1400" dirty="0">
              <a:latin typeface="Calibri"/>
              <a:cs typeface="Calibri"/>
            </a:endParaRPr>
          </a:p>
          <a:p>
            <a:pPr marL="492759" marR="38100" indent="-287020">
              <a:lnSpc>
                <a:spcPct val="100000"/>
              </a:lnSpc>
              <a:buFont typeface="Arial"/>
              <a:buChar char="•"/>
              <a:tabLst>
                <a:tab pos="492125" algn="l"/>
                <a:tab pos="492759" algn="l"/>
              </a:tabLst>
            </a:pPr>
            <a:r>
              <a:rPr sz="1400" b="1" spc="-10" dirty="0">
                <a:latin typeface="Calibri"/>
                <a:cs typeface="Calibri"/>
              </a:rPr>
              <a:t>Sugar Snake (Pop </a:t>
            </a:r>
            <a:r>
              <a:rPr sz="1400" b="1" spc="-5" dirty="0">
                <a:latin typeface="Calibri"/>
                <a:cs typeface="Calibri"/>
              </a:rPr>
              <a:t>Machines): </a:t>
            </a:r>
            <a:r>
              <a:rPr sz="1400" spc="-10" dirty="0">
                <a:latin typeface="Calibri"/>
                <a:cs typeface="Calibri"/>
              </a:rPr>
              <a:t>Pour </a:t>
            </a:r>
            <a:r>
              <a:rPr sz="1400" spc="-5" dirty="0">
                <a:latin typeface="Calibri"/>
                <a:cs typeface="Calibri"/>
              </a:rPr>
              <a:t>hot soapy </a:t>
            </a:r>
            <a:r>
              <a:rPr sz="1400" spc="-10" dirty="0">
                <a:latin typeface="Calibri"/>
                <a:cs typeface="Calibri"/>
              </a:rPr>
              <a:t>water </a:t>
            </a:r>
            <a:r>
              <a:rPr sz="1400" spc="-5" dirty="0">
                <a:latin typeface="Calibri"/>
                <a:cs typeface="Calibri"/>
              </a:rPr>
              <a:t>down </a:t>
            </a:r>
            <a:r>
              <a:rPr sz="1400" spc="-10" dirty="0">
                <a:latin typeface="Calibri"/>
                <a:cs typeface="Calibri"/>
              </a:rPr>
              <a:t>Pepsi </a:t>
            </a:r>
            <a:r>
              <a:rPr sz="1400" spc="-5" dirty="0">
                <a:latin typeface="Calibri"/>
                <a:cs typeface="Calibri"/>
              </a:rPr>
              <a:t>machine </a:t>
            </a:r>
            <a:r>
              <a:rPr sz="1400" spc="-10" dirty="0">
                <a:latin typeface="Calibri"/>
                <a:cs typeface="Calibri"/>
              </a:rPr>
              <a:t>to </a:t>
            </a:r>
            <a:r>
              <a:rPr sz="1400" dirty="0">
                <a:latin typeface="Calibri"/>
                <a:cs typeface="Calibri"/>
              </a:rPr>
              <a:t>kill </a:t>
            </a:r>
            <a:r>
              <a:rPr sz="1400" spc="-5" dirty="0">
                <a:latin typeface="Calibri"/>
                <a:cs typeface="Calibri"/>
              </a:rPr>
              <a:t>"sugar  </a:t>
            </a:r>
            <a:r>
              <a:rPr sz="1400" spc="-10" dirty="0">
                <a:latin typeface="Calibri"/>
                <a:cs typeface="Calibri"/>
              </a:rPr>
              <a:t>snake" </a:t>
            </a:r>
            <a:r>
              <a:rPr sz="1400" dirty="0">
                <a:latin typeface="Calibri"/>
                <a:cs typeface="Calibri"/>
              </a:rPr>
              <a:t>– </a:t>
            </a:r>
            <a:r>
              <a:rPr sz="1400" spc="-5" dirty="0">
                <a:latin typeface="Calibri"/>
                <a:cs typeface="Calibri"/>
              </a:rPr>
              <a:t>this should be </a:t>
            </a:r>
            <a:r>
              <a:rPr sz="1400" spc="-10" dirty="0">
                <a:latin typeface="Calibri"/>
                <a:cs typeface="Calibri"/>
              </a:rPr>
              <a:t>completed </a:t>
            </a:r>
            <a:r>
              <a:rPr sz="1400" spc="-20" dirty="0">
                <a:latin typeface="Calibri"/>
                <a:cs typeface="Calibri"/>
              </a:rPr>
              <a:t>NIGHTLY </a:t>
            </a:r>
            <a:r>
              <a:rPr sz="1400" spc="-10" dirty="0">
                <a:latin typeface="Calibri"/>
                <a:cs typeface="Calibri"/>
              </a:rPr>
              <a:t>at</a:t>
            </a:r>
            <a:r>
              <a:rPr sz="1400" spc="40" dirty="0">
                <a:latin typeface="Calibri"/>
                <a:cs typeface="Calibri"/>
              </a:rPr>
              <a:t> </a:t>
            </a:r>
            <a:r>
              <a:rPr sz="1400" spc="-5" dirty="0">
                <a:latin typeface="Calibri"/>
                <a:cs typeface="Calibri"/>
              </a:rPr>
              <a:t>pre-close.</a:t>
            </a:r>
            <a:endParaRPr sz="1400" dirty="0">
              <a:latin typeface="Calibri"/>
              <a:cs typeface="Calibri"/>
            </a:endParaRPr>
          </a:p>
          <a:p>
            <a:pPr marL="492759" marR="55244" indent="-287020">
              <a:lnSpc>
                <a:spcPct val="100000"/>
              </a:lnSpc>
              <a:buFont typeface="Arial"/>
              <a:buChar char="•"/>
              <a:tabLst>
                <a:tab pos="492125" algn="l"/>
                <a:tab pos="492759" algn="l"/>
              </a:tabLst>
            </a:pPr>
            <a:r>
              <a:rPr sz="1400" b="1" dirty="0">
                <a:latin typeface="Calibri"/>
                <a:cs typeface="Calibri"/>
              </a:rPr>
              <a:t>Mopping: </a:t>
            </a:r>
            <a:r>
              <a:rPr sz="1400" spc="-5" dirty="0">
                <a:latin typeface="Calibri"/>
                <a:cs typeface="Calibri"/>
              </a:rPr>
              <a:t>deck brush, follow </a:t>
            </a:r>
            <a:r>
              <a:rPr sz="1400" dirty="0">
                <a:latin typeface="Calibri"/>
                <a:cs typeface="Calibri"/>
              </a:rPr>
              <a:t>with </a:t>
            </a:r>
            <a:r>
              <a:rPr sz="1400" spc="-10" dirty="0">
                <a:latin typeface="Calibri"/>
                <a:cs typeface="Calibri"/>
              </a:rPr>
              <a:t>first </a:t>
            </a:r>
            <a:r>
              <a:rPr sz="1400" spc="-5" dirty="0">
                <a:latin typeface="Calibri"/>
                <a:cs typeface="Calibri"/>
              </a:rPr>
              <a:t>mop. Follow again </a:t>
            </a:r>
            <a:r>
              <a:rPr sz="1400" dirty="0">
                <a:latin typeface="Calibri"/>
                <a:cs typeface="Calibri"/>
              </a:rPr>
              <a:t>with a dry </a:t>
            </a:r>
            <a:r>
              <a:rPr sz="1400" spc="-5" dirty="0">
                <a:latin typeface="Calibri"/>
                <a:cs typeface="Calibri"/>
              </a:rPr>
              <a:t>mop. </a:t>
            </a:r>
            <a:r>
              <a:rPr sz="1400" dirty="0">
                <a:latin typeface="Calibri"/>
                <a:cs typeface="Calibri"/>
              </a:rPr>
              <a:t>Rinse </a:t>
            </a:r>
            <a:r>
              <a:rPr sz="1400" spc="-5" dirty="0">
                <a:latin typeface="Calibri"/>
                <a:cs typeface="Calibri"/>
              </a:rPr>
              <a:t>mops  until </a:t>
            </a:r>
            <a:r>
              <a:rPr sz="1400" spc="-10" dirty="0">
                <a:latin typeface="Calibri"/>
                <a:cs typeface="Calibri"/>
              </a:rPr>
              <a:t>water </a:t>
            </a:r>
            <a:r>
              <a:rPr sz="1400" spc="-5" dirty="0">
                <a:latin typeface="Calibri"/>
                <a:cs typeface="Calibri"/>
              </a:rPr>
              <a:t>runs </a:t>
            </a:r>
            <a:r>
              <a:rPr sz="1400" spc="-25" dirty="0">
                <a:latin typeface="Calibri"/>
                <a:cs typeface="Calibri"/>
              </a:rPr>
              <a:t>clear, </a:t>
            </a:r>
            <a:r>
              <a:rPr sz="1400" spc="-5" dirty="0">
                <a:latin typeface="Calibri"/>
                <a:cs typeface="Calibri"/>
              </a:rPr>
              <a:t>hang </a:t>
            </a:r>
            <a:r>
              <a:rPr sz="1400" spc="-10" dirty="0">
                <a:latin typeface="Calibri"/>
                <a:cs typeface="Calibri"/>
              </a:rPr>
              <a:t>to </a:t>
            </a:r>
            <a:r>
              <a:rPr sz="1400" spc="-25" dirty="0">
                <a:latin typeface="Calibri"/>
                <a:cs typeface="Calibri"/>
              </a:rPr>
              <a:t>dry. </a:t>
            </a:r>
            <a:r>
              <a:rPr sz="1400" spc="-5" dirty="0">
                <a:latin typeface="Calibri"/>
                <a:cs typeface="Calibri"/>
              </a:rPr>
              <a:t>Change </a:t>
            </a:r>
            <a:r>
              <a:rPr sz="1400" spc="-10" dirty="0">
                <a:latin typeface="Calibri"/>
                <a:cs typeface="Calibri"/>
              </a:rPr>
              <a:t>mops </a:t>
            </a:r>
            <a:r>
              <a:rPr sz="1400" spc="-5" dirty="0">
                <a:latin typeface="Calibri"/>
                <a:cs typeface="Calibri"/>
              </a:rPr>
              <a:t>every</a:t>
            </a:r>
            <a:r>
              <a:rPr sz="1400" spc="100" dirty="0">
                <a:latin typeface="Calibri"/>
                <a:cs typeface="Calibri"/>
              </a:rPr>
              <a:t> </a:t>
            </a:r>
            <a:r>
              <a:rPr sz="1400" spc="-35" dirty="0">
                <a:latin typeface="Calibri"/>
                <a:cs typeface="Calibri"/>
              </a:rPr>
              <a:t>day.</a:t>
            </a:r>
            <a:endParaRPr sz="1400" dirty="0">
              <a:latin typeface="Calibri"/>
              <a:cs typeface="Calibri"/>
            </a:endParaRPr>
          </a:p>
          <a:p>
            <a:pPr marL="949325" lvl="1" indent="-287020">
              <a:lnSpc>
                <a:spcPct val="100000"/>
              </a:lnSpc>
              <a:buFont typeface="Arial"/>
              <a:buChar char="•"/>
              <a:tabLst>
                <a:tab pos="949325" algn="l"/>
                <a:tab pos="949960" algn="l"/>
              </a:tabLst>
            </a:pPr>
            <a:r>
              <a:rPr sz="1400" dirty="0">
                <a:latin typeface="Calibri"/>
                <a:cs typeface="Calibri"/>
              </a:rPr>
              <a:t>Use </a:t>
            </a:r>
            <a:r>
              <a:rPr sz="1400" spc="-5" dirty="0">
                <a:latin typeface="Calibri"/>
                <a:cs typeface="Calibri"/>
              </a:rPr>
              <a:t>5-6 </a:t>
            </a:r>
            <a:r>
              <a:rPr sz="1400" spc="-15" dirty="0">
                <a:latin typeface="Calibri"/>
                <a:cs typeface="Calibri"/>
              </a:rPr>
              <a:t>buckets </a:t>
            </a:r>
            <a:r>
              <a:rPr sz="1400" dirty="0">
                <a:latin typeface="Calibri"/>
                <a:cs typeface="Calibri"/>
              </a:rPr>
              <a:t>of rinse </a:t>
            </a:r>
            <a:r>
              <a:rPr sz="1400" spc="-10" dirty="0">
                <a:latin typeface="Calibri"/>
                <a:cs typeface="Calibri"/>
              </a:rPr>
              <a:t>water </a:t>
            </a:r>
            <a:r>
              <a:rPr sz="1400" spc="-5" dirty="0">
                <a:latin typeface="Calibri"/>
                <a:cs typeface="Calibri"/>
              </a:rPr>
              <a:t>when deck </a:t>
            </a:r>
            <a:r>
              <a:rPr sz="1400" dirty="0">
                <a:latin typeface="Calibri"/>
                <a:cs typeface="Calibri"/>
              </a:rPr>
              <a:t>scrubbing/mopping </a:t>
            </a:r>
            <a:r>
              <a:rPr sz="1400" spc="-5" dirty="0">
                <a:latin typeface="Calibri"/>
                <a:cs typeface="Calibri"/>
              </a:rPr>
              <a:t>the</a:t>
            </a:r>
            <a:r>
              <a:rPr sz="1400" spc="30" dirty="0">
                <a:latin typeface="Calibri"/>
                <a:cs typeface="Calibri"/>
              </a:rPr>
              <a:t> </a:t>
            </a:r>
            <a:r>
              <a:rPr sz="1400" spc="-20" dirty="0">
                <a:latin typeface="Calibri"/>
                <a:cs typeface="Calibri"/>
              </a:rPr>
              <a:t>lobby.</a:t>
            </a:r>
            <a:endParaRPr sz="1400" dirty="0">
              <a:latin typeface="Calibri"/>
              <a:cs typeface="Calibri"/>
            </a:endParaRPr>
          </a:p>
          <a:p>
            <a:pPr marL="949325" lvl="1" indent="-287020">
              <a:lnSpc>
                <a:spcPct val="100000"/>
              </a:lnSpc>
              <a:spcBef>
                <a:spcPts val="5"/>
              </a:spcBef>
              <a:buFont typeface="Arial"/>
              <a:buChar char="•"/>
              <a:tabLst>
                <a:tab pos="949325" algn="l"/>
                <a:tab pos="949960" algn="l"/>
              </a:tabLst>
            </a:pPr>
            <a:r>
              <a:rPr sz="1400" dirty="0">
                <a:latin typeface="Calibri"/>
                <a:cs typeface="Calibri"/>
              </a:rPr>
              <a:t>Use </a:t>
            </a:r>
            <a:r>
              <a:rPr sz="1400" spc="-5" dirty="0">
                <a:latin typeface="Calibri"/>
                <a:cs typeface="Calibri"/>
              </a:rPr>
              <a:t>3-4 </a:t>
            </a:r>
            <a:r>
              <a:rPr sz="1400" spc="-15" dirty="0">
                <a:latin typeface="Calibri"/>
                <a:cs typeface="Calibri"/>
              </a:rPr>
              <a:t>buckets </a:t>
            </a:r>
            <a:r>
              <a:rPr sz="1400" spc="-5" dirty="0">
                <a:latin typeface="Calibri"/>
                <a:cs typeface="Calibri"/>
              </a:rPr>
              <a:t>of </a:t>
            </a:r>
            <a:r>
              <a:rPr sz="1400" dirty="0">
                <a:latin typeface="Calibri"/>
                <a:cs typeface="Calibri"/>
              </a:rPr>
              <a:t>rinse </a:t>
            </a:r>
            <a:r>
              <a:rPr sz="1400" spc="-10" dirty="0">
                <a:latin typeface="Calibri"/>
                <a:cs typeface="Calibri"/>
              </a:rPr>
              <a:t>water </a:t>
            </a:r>
            <a:r>
              <a:rPr sz="1400" dirty="0">
                <a:latin typeface="Calibri"/>
                <a:cs typeface="Calibri"/>
              </a:rPr>
              <a:t>when </a:t>
            </a:r>
            <a:r>
              <a:rPr sz="1400" spc="-5" dirty="0">
                <a:latin typeface="Calibri"/>
                <a:cs typeface="Calibri"/>
              </a:rPr>
              <a:t>deck </a:t>
            </a:r>
            <a:r>
              <a:rPr sz="1400" dirty="0">
                <a:latin typeface="Calibri"/>
                <a:cs typeface="Calibri"/>
              </a:rPr>
              <a:t>scrubbing/mopping </a:t>
            </a:r>
            <a:r>
              <a:rPr sz="1400" spc="-5" dirty="0">
                <a:latin typeface="Calibri"/>
                <a:cs typeface="Calibri"/>
              </a:rPr>
              <a:t>the</a:t>
            </a:r>
            <a:r>
              <a:rPr sz="1400" spc="45" dirty="0">
                <a:latin typeface="Calibri"/>
                <a:cs typeface="Calibri"/>
              </a:rPr>
              <a:t> </a:t>
            </a:r>
            <a:r>
              <a:rPr sz="1400" spc="-5" dirty="0">
                <a:latin typeface="Calibri"/>
                <a:cs typeface="Calibri"/>
              </a:rPr>
              <a:t>BOH.</a:t>
            </a:r>
            <a:endParaRPr sz="1400" dirty="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Polishing Lobby </a:t>
            </a:r>
            <a:r>
              <a:rPr sz="1400" b="1" spc="-20" dirty="0">
                <a:latin typeface="Calibri"/>
                <a:cs typeface="Calibri"/>
              </a:rPr>
              <a:t>Tables</a:t>
            </a:r>
            <a:r>
              <a:rPr sz="1400" b="1" dirty="0">
                <a:latin typeface="Calibri"/>
                <a:cs typeface="Calibri"/>
              </a:rPr>
              <a:t>:</a:t>
            </a:r>
            <a:endParaRPr sz="1400" dirty="0">
              <a:latin typeface="Calibri"/>
              <a:cs typeface="Calibri"/>
            </a:endParaRPr>
          </a:p>
          <a:p>
            <a:pPr marL="949325" marR="31750" lvl="1" indent="-287020">
              <a:lnSpc>
                <a:spcPct val="100000"/>
              </a:lnSpc>
              <a:buFont typeface="Arial"/>
              <a:buChar char="•"/>
              <a:tabLst>
                <a:tab pos="949325" algn="l"/>
                <a:tab pos="949960" algn="l"/>
              </a:tabLst>
            </a:pPr>
            <a:r>
              <a:rPr sz="1400" dirty="0">
                <a:latin typeface="Calibri"/>
                <a:cs typeface="Calibri"/>
              </a:rPr>
              <a:t>1. </a:t>
            </a:r>
            <a:r>
              <a:rPr sz="1400" spc="-5" dirty="0">
                <a:latin typeface="Calibri"/>
                <a:cs typeface="Calibri"/>
              </a:rPr>
              <a:t>"Polish" the tables</a:t>
            </a:r>
            <a:r>
              <a:rPr lang="en-US" sz="1400" spc="-5" dirty="0">
                <a:latin typeface="Calibri"/>
                <a:cs typeface="Calibri"/>
              </a:rPr>
              <a:t> </a:t>
            </a:r>
            <a:r>
              <a:rPr sz="1400" dirty="0">
                <a:latin typeface="Calibri"/>
                <a:cs typeface="Calibri"/>
              </a:rPr>
              <a:t>with </a:t>
            </a:r>
            <a:r>
              <a:rPr sz="1400" spc="-10" dirty="0">
                <a:latin typeface="Calibri"/>
                <a:cs typeface="Calibri"/>
              </a:rPr>
              <a:t>vegetable </a:t>
            </a:r>
            <a:r>
              <a:rPr sz="1400" dirty="0">
                <a:latin typeface="Calibri"/>
                <a:cs typeface="Calibri"/>
              </a:rPr>
              <a:t>oil. Use a </a:t>
            </a:r>
            <a:r>
              <a:rPr sz="1400" spc="-5" dirty="0">
                <a:latin typeface="Calibri"/>
                <a:cs typeface="Calibri"/>
              </a:rPr>
              <a:t>blue </a:t>
            </a:r>
            <a:r>
              <a:rPr sz="1400" spc="-10" dirty="0">
                <a:latin typeface="Calibri"/>
                <a:cs typeface="Calibri"/>
              </a:rPr>
              <a:t>towel  to </a:t>
            </a:r>
            <a:r>
              <a:rPr sz="1400" dirty="0">
                <a:latin typeface="Calibri"/>
                <a:cs typeface="Calibri"/>
              </a:rPr>
              <a:t>rub it </a:t>
            </a:r>
            <a:r>
              <a:rPr sz="1400" spc="-10" dirty="0">
                <a:latin typeface="Calibri"/>
                <a:cs typeface="Calibri"/>
              </a:rPr>
              <a:t>into </a:t>
            </a:r>
            <a:r>
              <a:rPr sz="1400" spc="-5" dirty="0">
                <a:latin typeface="Calibri"/>
                <a:cs typeface="Calibri"/>
              </a:rPr>
              <a:t>the </a:t>
            </a:r>
            <a:r>
              <a:rPr lang="en-US" sz="1400" spc="-5" dirty="0">
                <a:latin typeface="Calibri"/>
                <a:cs typeface="Calibri"/>
              </a:rPr>
              <a:t>surface</a:t>
            </a:r>
            <a:r>
              <a:rPr sz="1400" spc="-5" dirty="0">
                <a:latin typeface="Calibri"/>
                <a:cs typeface="Calibri"/>
              </a:rPr>
              <a:t>. This should be done </a:t>
            </a:r>
            <a:r>
              <a:rPr sz="1400" spc="-10" dirty="0">
                <a:latin typeface="Calibri"/>
                <a:cs typeface="Calibri"/>
              </a:rPr>
              <a:t>at </a:t>
            </a:r>
            <a:r>
              <a:rPr sz="1400" spc="-5" dirty="0">
                <a:latin typeface="Calibri"/>
                <a:cs typeface="Calibri"/>
              </a:rPr>
              <a:t>close </a:t>
            </a:r>
            <a:r>
              <a:rPr sz="1400" spc="-10" dirty="0">
                <a:latin typeface="Calibri"/>
                <a:cs typeface="Calibri"/>
              </a:rPr>
              <a:t>to </a:t>
            </a:r>
            <a:r>
              <a:rPr sz="1400" spc="-5" dirty="0">
                <a:latin typeface="Calibri"/>
                <a:cs typeface="Calibri"/>
              </a:rPr>
              <a:t>let the </a:t>
            </a:r>
            <a:r>
              <a:rPr sz="1400" dirty="0">
                <a:latin typeface="Calibri"/>
                <a:cs typeface="Calibri"/>
              </a:rPr>
              <a:t>oil </a:t>
            </a:r>
            <a:r>
              <a:rPr sz="1400" spc="-5" dirty="0">
                <a:latin typeface="Calibri"/>
                <a:cs typeface="Calibri"/>
              </a:rPr>
              <a:t>soak </a:t>
            </a:r>
            <a:r>
              <a:rPr sz="1400" spc="-10" dirty="0">
                <a:latin typeface="Calibri"/>
                <a:cs typeface="Calibri"/>
              </a:rPr>
              <a:t>into </a:t>
            </a:r>
            <a:r>
              <a:rPr sz="1400" spc="-5" dirty="0">
                <a:latin typeface="Calibri"/>
                <a:cs typeface="Calibri"/>
              </a:rPr>
              <a:t>the  surface</a:t>
            </a:r>
            <a:r>
              <a:rPr sz="1400" spc="-15" dirty="0">
                <a:latin typeface="Calibri"/>
                <a:cs typeface="Calibri"/>
              </a:rPr>
              <a:t> </a:t>
            </a:r>
            <a:r>
              <a:rPr sz="1400" spc="-5" dirty="0">
                <a:latin typeface="Calibri"/>
                <a:cs typeface="Calibri"/>
              </a:rPr>
              <a:t>overnight.</a:t>
            </a:r>
            <a:endParaRPr sz="1400" dirty="0">
              <a:latin typeface="Calibri"/>
              <a:cs typeface="Calibri"/>
            </a:endParaRPr>
          </a:p>
          <a:p>
            <a:pPr marL="949325" lvl="1" indent="-287020">
              <a:lnSpc>
                <a:spcPct val="100000"/>
              </a:lnSpc>
              <a:buFont typeface="Arial"/>
              <a:buChar char="•"/>
              <a:tabLst>
                <a:tab pos="949325" algn="l"/>
                <a:tab pos="949960" algn="l"/>
              </a:tabLst>
            </a:pPr>
            <a:r>
              <a:rPr sz="1400" dirty="0">
                <a:latin typeface="Calibri"/>
                <a:cs typeface="Calibri"/>
              </a:rPr>
              <a:t>2. Wipe </a:t>
            </a:r>
            <a:r>
              <a:rPr sz="1400" spc="-5" dirty="0">
                <a:latin typeface="Calibri"/>
                <a:cs typeface="Calibri"/>
              </a:rPr>
              <a:t>the </a:t>
            </a:r>
            <a:r>
              <a:rPr sz="1400" dirty="0">
                <a:latin typeface="Calibri"/>
                <a:cs typeface="Calibri"/>
              </a:rPr>
              <a:t>oiled </a:t>
            </a:r>
            <a:r>
              <a:rPr sz="1400" spc="-5" dirty="0">
                <a:latin typeface="Calibri"/>
                <a:cs typeface="Calibri"/>
              </a:rPr>
              <a:t>surfaces down </a:t>
            </a:r>
            <a:r>
              <a:rPr sz="1400" dirty="0">
                <a:latin typeface="Calibri"/>
                <a:cs typeface="Calibri"/>
              </a:rPr>
              <a:t>with dry</a:t>
            </a:r>
            <a:r>
              <a:rPr sz="1400" spc="-40" dirty="0">
                <a:latin typeface="Calibri"/>
                <a:cs typeface="Calibri"/>
              </a:rPr>
              <a:t> </a:t>
            </a:r>
            <a:r>
              <a:rPr sz="1400" spc="-5" dirty="0">
                <a:latin typeface="Calibri"/>
                <a:cs typeface="Calibri"/>
              </a:rPr>
              <a:t>towels.</a:t>
            </a:r>
            <a:endParaRPr sz="1400" dirty="0">
              <a:latin typeface="Calibri"/>
              <a:cs typeface="Calibri"/>
            </a:endParaRPr>
          </a:p>
          <a:p>
            <a:pPr marL="949325" lvl="1" indent="-287020">
              <a:lnSpc>
                <a:spcPct val="100000"/>
              </a:lnSpc>
              <a:buFont typeface="Arial"/>
              <a:buChar char="•"/>
              <a:tabLst>
                <a:tab pos="949325" algn="l"/>
                <a:tab pos="949960" algn="l"/>
              </a:tabLst>
            </a:pPr>
            <a:r>
              <a:rPr sz="1400" dirty="0">
                <a:latin typeface="Calibri"/>
                <a:cs typeface="Calibri"/>
              </a:rPr>
              <a:t>3. </a:t>
            </a:r>
            <a:r>
              <a:rPr sz="1400" spc="-5" dirty="0">
                <a:latin typeface="Calibri"/>
                <a:cs typeface="Calibri"/>
              </a:rPr>
              <a:t>Use Lemon Pledge on the now dried</a:t>
            </a:r>
            <a:r>
              <a:rPr sz="1400" dirty="0">
                <a:latin typeface="Calibri"/>
                <a:cs typeface="Calibri"/>
              </a:rPr>
              <a:t> </a:t>
            </a:r>
            <a:r>
              <a:rPr sz="1400" spc="-5" dirty="0">
                <a:latin typeface="Calibri"/>
                <a:cs typeface="Calibri"/>
              </a:rPr>
              <a:t>surfaces.</a:t>
            </a:r>
            <a:endParaRPr lang="en-US" sz="1400" spc="-5" dirty="0">
              <a:latin typeface="Calibri"/>
              <a:cs typeface="Calibri"/>
            </a:endParaRPr>
          </a:p>
          <a:p>
            <a:pPr marL="492759" indent="-287020">
              <a:lnSpc>
                <a:spcPct val="100000"/>
              </a:lnSpc>
              <a:buFont typeface="Arial"/>
              <a:buChar char="•"/>
              <a:tabLst>
                <a:tab pos="492125" algn="l"/>
                <a:tab pos="492759" algn="l"/>
              </a:tabLst>
            </a:pPr>
            <a:r>
              <a:rPr lang="en-US" sz="1400" b="1" spc="-5" dirty="0">
                <a:latin typeface="Calibri"/>
                <a:cs typeface="Calibri"/>
              </a:rPr>
              <a:t>Polishing Lobby Booths</a:t>
            </a:r>
            <a:r>
              <a:rPr lang="en-US" sz="1400" b="1" dirty="0">
                <a:latin typeface="Calibri"/>
                <a:cs typeface="Calibri"/>
              </a:rPr>
              <a:t>:</a:t>
            </a:r>
            <a:endParaRPr lang="en-US" sz="1400" dirty="0">
              <a:latin typeface="Calibri"/>
              <a:cs typeface="Calibri"/>
            </a:endParaRPr>
          </a:p>
          <a:p>
            <a:pPr marL="949325" marR="31750" lvl="1" indent="-287020">
              <a:lnSpc>
                <a:spcPct val="100000"/>
              </a:lnSpc>
              <a:buFont typeface="Arial"/>
              <a:buChar char="•"/>
              <a:tabLst>
                <a:tab pos="949325" algn="l"/>
                <a:tab pos="949960" algn="l"/>
              </a:tabLst>
            </a:pPr>
            <a:r>
              <a:rPr lang="en-US" sz="1400" dirty="0">
                <a:latin typeface="Calibri"/>
                <a:cs typeface="Calibri"/>
              </a:rPr>
              <a:t>1. </a:t>
            </a:r>
            <a:r>
              <a:rPr lang="en-US" sz="1400" spc="-5" dirty="0">
                <a:latin typeface="Calibri"/>
                <a:cs typeface="Calibri"/>
              </a:rPr>
              <a:t>Polish booths with WD-40, this is the recommended product for </a:t>
            </a:r>
            <a:r>
              <a:rPr lang="en-US" sz="1400" spc="-5" dirty="0" err="1">
                <a:latin typeface="Calibri"/>
                <a:cs typeface="Calibri"/>
              </a:rPr>
              <a:t>corian</a:t>
            </a:r>
            <a:r>
              <a:rPr lang="en-US" sz="1400" spc="-5" dirty="0">
                <a:latin typeface="Calibri"/>
                <a:cs typeface="Calibri"/>
              </a:rPr>
              <a:t> surfaces per the manufacturer.</a:t>
            </a:r>
            <a:endParaRPr lang="en-US" sz="1400" dirty="0">
              <a:latin typeface="Calibri"/>
              <a:cs typeface="Calibri"/>
            </a:endParaRPr>
          </a:p>
          <a:p>
            <a:pPr marL="949325" lvl="1" indent="-287020">
              <a:lnSpc>
                <a:spcPct val="100000"/>
              </a:lnSpc>
              <a:buFont typeface="Arial"/>
              <a:buChar char="•"/>
              <a:tabLst>
                <a:tab pos="949325" algn="l"/>
                <a:tab pos="949960" algn="l"/>
              </a:tabLst>
            </a:pPr>
            <a:r>
              <a:rPr lang="en-US" sz="1400" dirty="0">
                <a:latin typeface="Calibri"/>
                <a:cs typeface="Calibri"/>
              </a:rPr>
              <a:t>2. Spray lightly on the surface and rub in with a dry blue towel</a:t>
            </a:r>
          </a:p>
          <a:p>
            <a:pPr marL="949325" lvl="1" indent="-287020">
              <a:lnSpc>
                <a:spcPct val="100000"/>
              </a:lnSpc>
              <a:buFont typeface="Arial"/>
              <a:buChar char="•"/>
              <a:tabLst>
                <a:tab pos="949325" algn="l"/>
                <a:tab pos="949960" algn="l"/>
              </a:tabLst>
            </a:pPr>
            <a:r>
              <a:rPr lang="en-US" sz="1400" dirty="0">
                <a:latin typeface="Calibri"/>
                <a:cs typeface="Calibri"/>
              </a:rPr>
              <a:t>3. </a:t>
            </a:r>
            <a:r>
              <a:rPr lang="en-US" sz="1400" spc="-5" dirty="0">
                <a:latin typeface="Calibri"/>
                <a:cs typeface="Calibri"/>
              </a:rPr>
              <a:t>Do this at open or close to minimize unpleasant odors</a:t>
            </a:r>
            <a:endParaRPr sz="1400" dirty="0">
              <a:latin typeface="Calibri"/>
              <a:cs typeface="Calibri"/>
            </a:endParaRPr>
          </a:p>
          <a:p>
            <a:pPr marL="492759" marR="93345" indent="-287020">
              <a:lnSpc>
                <a:spcPct val="100000"/>
              </a:lnSpc>
              <a:buFont typeface="Arial"/>
              <a:buChar char="•"/>
              <a:tabLst>
                <a:tab pos="492125" algn="l"/>
                <a:tab pos="492759" algn="l"/>
              </a:tabLst>
            </a:pPr>
            <a:r>
              <a:rPr sz="1400" b="1" dirty="0">
                <a:latin typeface="Calibri"/>
                <a:cs typeface="Calibri"/>
              </a:rPr>
              <a:t>Assigning Cleaning </a:t>
            </a:r>
            <a:r>
              <a:rPr sz="1400" b="1" spc="-20" dirty="0">
                <a:latin typeface="Calibri"/>
                <a:cs typeface="Calibri"/>
              </a:rPr>
              <a:t>Tasks: </a:t>
            </a:r>
            <a:r>
              <a:rPr sz="1400" spc="-5" dirty="0">
                <a:latin typeface="Calibri"/>
                <a:cs typeface="Calibri"/>
              </a:rPr>
              <a:t>Assign your daily cleaning calendar tasks </a:t>
            </a:r>
            <a:r>
              <a:rPr sz="1400" spc="-10" dirty="0">
                <a:latin typeface="Calibri"/>
                <a:cs typeface="Calibri"/>
              </a:rPr>
              <a:t>to </a:t>
            </a:r>
            <a:r>
              <a:rPr sz="1400" dirty="0">
                <a:latin typeface="Calibri"/>
                <a:cs typeface="Calibri"/>
              </a:rPr>
              <a:t>people when  </a:t>
            </a:r>
            <a:r>
              <a:rPr sz="1400" spc="-5" dirty="0">
                <a:latin typeface="Calibri"/>
                <a:cs typeface="Calibri"/>
              </a:rPr>
              <a:t>they arrive </a:t>
            </a:r>
            <a:r>
              <a:rPr sz="1400" dirty="0">
                <a:latin typeface="Calibri"/>
                <a:cs typeface="Calibri"/>
              </a:rPr>
              <a:t>- </a:t>
            </a:r>
            <a:r>
              <a:rPr sz="1400" spc="-5" dirty="0">
                <a:latin typeface="Calibri"/>
                <a:cs typeface="Calibri"/>
              </a:rPr>
              <a:t>let them know you would </a:t>
            </a:r>
            <a:r>
              <a:rPr sz="1400" spc="-15" dirty="0">
                <a:latin typeface="Calibri"/>
                <a:cs typeface="Calibri"/>
              </a:rPr>
              <a:t>like </a:t>
            </a:r>
            <a:r>
              <a:rPr sz="1400" spc="-5" dirty="0">
                <a:latin typeface="Calibri"/>
                <a:cs typeface="Calibri"/>
              </a:rPr>
              <a:t>them </a:t>
            </a:r>
            <a:r>
              <a:rPr sz="1400" spc="-10" dirty="0">
                <a:latin typeface="Calibri"/>
                <a:cs typeface="Calibri"/>
              </a:rPr>
              <a:t>to complete </a:t>
            </a:r>
            <a:r>
              <a:rPr sz="1400" spc="-5" dirty="0">
                <a:latin typeface="Calibri"/>
                <a:cs typeface="Calibri"/>
              </a:rPr>
              <a:t>that task </a:t>
            </a:r>
            <a:r>
              <a:rPr sz="1400" spc="-10" dirty="0">
                <a:latin typeface="Calibri"/>
                <a:cs typeface="Calibri"/>
              </a:rPr>
              <a:t>before </a:t>
            </a:r>
            <a:r>
              <a:rPr sz="1400" spc="-5" dirty="0">
                <a:latin typeface="Calibri"/>
                <a:cs typeface="Calibri"/>
              </a:rPr>
              <a:t>they  </a:t>
            </a:r>
            <a:r>
              <a:rPr sz="1400" spc="-10" dirty="0">
                <a:latin typeface="Calibri"/>
                <a:cs typeface="Calibri"/>
              </a:rPr>
              <a:t>leave </a:t>
            </a:r>
            <a:r>
              <a:rPr sz="1400" spc="-25" dirty="0">
                <a:latin typeface="Calibri"/>
                <a:cs typeface="Calibri"/>
              </a:rPr>
              <a:t>today, </a:t>
            </a:r>
            <a:r>
              <a:rPr sz="1400" spc="-5" dirty="0">
                <a:latin typeface="Calibri"/>
                <a:cs typeface="Calibri"/>
              </a:rPr>
              <a:t>and </a:t>
            </a:r>
            <a:r>
              <a:rPr sz="1400" spc="-10" dirty="0">
                <a:latin typeface="Calibri"/>
                <a:cs typeface="Calibri"/>
              </a:rPr>
              <a:t>to come get </a:t>
            </a:r>
            <a:r>
              <a:rPr sz="1400" spc="-5" dirty="0">
                <a:latin typeface="Calibri"/>
                <a:cs typeface="Calibri"/>
              </a:rPr>
              <a:t>you </a:t>
            </a:r>
            <a:r>
              <a:rPr sz="1400" dirty="0">
                <a:latin typeface="Calibri"/>
                <a:cs typeface="Calibri"/>
              </a:rPr>
              <a:t>when </a:t>
            </a:r>
            <a:r>
              <a:rPr sz="1400" spc="-5" dirty="0">
                <a:latin typeface="Calibri"/>
                <a:cs typeface="Calibri"/>
              </a:rPr>
              <a:t>they </a:t>
            </a:r>
            <a:r>
              <a:rPr sz="1400" spc="-10" dirty="0">
                <a:latin typeface="Calibri"/>
                <a:cs typeface="Calibri"/>
              </a:rPr>
              <a:t>complete </a:t>
            </a:r>
            <a:r>
              <a:rPr sz="1400" dirty="0">
                <a:latin typeface="Calibri"/>
                <a:cs typeface="Calibri"/>
              </a:rPr>
              <a:t>it. </a:t>
            </a:r>
            <a:r>
              <a:rPr sz="1400" spc="-10" dirty="0">
                <a:latin typeface="Calibri"/>
                <a:cs typeface="Calibri"/>
              </a:rPr>
              <a:t>They </a:t>
            </a:r>
            <a:r>
              <a:rPr sz="1400" dirty="0">
                <a:latin typeface="Calibri"/>
                <a:cs typeface="Calibri"/>
              </a:rPr>
              <a:t>will </a:t>
            </a:r>
            <a:r>
              <a:rPr sz="1400" spc="-5" dirty="0">
                <a:latin typeface="Calibri"/>
                <a:cs typeface="Calibri"/>
              </a:rPr>
              <a:t>work </a:t>
            </a:r>
            <a:r>
              <a:rPr sz="1400" dirty="0">
                <a:latin typeface="Calibri"/>
                <a:cs typeface="Calibri"/>
              </a:rPr>
              <a:t>on it </a:t>
            </a:r>
            <a:r>
              <a:rPr sz="1400" spc="-5" dirty="0">
                <a:latin typeface="Calibri"/>
                <a:cs typeface="Calibri"/>
              </a:rPr>
              <a:t>little </a:t>
            </a:r>
            <a:r>
              <a:rPr sz="1400" spc="-10" dirty="0">
                <a:latin typeface="Calibri"/>
                <a:cs typeface="Calibri"/>
              </a:rPr>
              <a:t>by  </a:t>
            </a:r>
            <a:r>
              <a:rPr sz="1400" spc="-5" dirty="0">
                <a:latin typeface="Calibri"/>
                <a:cs typeface="Calibri"/>
              </a:rPr>
              <a:t>little </a:t>
            </a:r>
            <a:r>
              <a:rPr sz="1400" spc="-10" dirty="0">
                <a:latin typeface="Calibri"/>
                <a:cs typeface="Calibri"/>
              </a:rPr>
              <a:t>throughout </a:t>
            </a:r>
            <a:r>
              <a:rPr sz="1400" spc="-5" dirty="0">
                <a:latin typeface="Calibri"/>
                <a:cs typeface="Calibri"/>
              </a:rPr>
              <a:t>the </a:t>
            </a:r>
            <a:r>
              <a:rPr sz="1400" spc="-35" dirty="0">
                <a:latin typeface="Calibri"/>
                <a:cs typeface="Calibri"/>
              </a:rPr>
              <a:t>day. </a:t>
            </a:r>
            <a:r>
              <a:rPr sz="1400" spc="-15" dirty="0">
                <a:latin typeface="Calibri"/>
                <a:cs typeface="Calibri"/>
              </a:rPr>
              <a:t>Make </a:t>
            </a:r>
            <a:r>
              <a:rPr sz="1400" spc="-10" dirty="0">
                <a:latin typeface="Calibri"/>
                <a:cs typeface="Calibri"/>
              </a:rPr>
              <a:t>sure to </a:t>
            </a:r>
            <a:r>
              <a:rPr sz="1400" dirty="0">
                <a:latin typeface="Calibri"/>
                <a:cs typeface="Calibri"/>
              </a:rPr>
              <a:t>allow </a:t>
            </a:r>
            <a:r>
              <a:rPr sz="1400" spc="-5" dirty="0">
                <a:latin typeface="Calibri"/>
                <a:cs typeface="Calibri"/>
              </a:rPr>
              <a:t>time </a:t>
            </a:r>
            <a:r>
              <a:rPr sz="1400" spc="-10" dirty="0">
                <a:latin typeface="Calibri"/>
                <a:cs typeface="Calibri"/>
              </a:rPr>
              <a:t>to complete. </a:t>
            </a:r>
            <a:r>
              <a:rPr sz="1400" spc="-5" dirty="0">
                <a:latin typeface="Calibri"/>
                <a:cs typeface="Calibri"/>
              </a:rPr>
              <a:t>10 </a:t>
            </a:r>
            <a:r>
              <a:rPr sz="1400" dirty="0">
                <a:latin typeface="Calibri"/>
                <a:cs typeface="Calibri"/>
              </a:rPr>
              <a:t>min </a:t>
            </a:r>
            <a:r>
              <a:rPr sz="1400" spc="-10" dirty="0">
                <a:latin typeface="Calibri"/>
                <a:cs typeface="Calibri"/>
              </a:rPr>
              <a:t>before </a:t>
            </a:r>
            <a:r>
              <a:rPr sz="1400" spc="-5" dirty="0">
                <a:latin typeface="Calibri"/>
                <a:cs typeface="Calibri"/>
              </a:rPr>
              <a:t>or  </a:t>
            </a:r>
            <a:r>
              <a:rPr sz="1400" spc="-10" dirty="0">
                <a:latin typeface="Calibri"/>
                <a:cs typeface="Calibri"/>
              </a:rPr>
              <a:t>after </a:t>
            </a:r>
            <a:r>
              <a:rPr sz="1400" spc="-5" dirty="0">
                <a:latin typeface="Calibri"/>
                <a:cs typeface="Calibri"/>
              </a:rPr>
              <a:t>their</a:t>
            </a:r>
            <a:r>
              <a:rPr sz="1400" spc="5" dirty="0">
                <a:latin typeface="Calibri"/>
                <a:cs typeface="Calibri"/>
              </a:rPr>
              <a:t> </a:t>
            </a:r>
            <a:r>
              <a:rPr sz="1400" spc="-5" dirty="0">
                <a:latin typeface="Calibri"/>
                <a:cs typeface="Calibri"/>
              </a:rPr>
              <a:t>shift.</a:t>
            </a:r>
            <a:endParaRPr sz="1400" dirty="0">
              <a:latin typeface="Calibri"/>
              <a:cs typeface="Calibri"/>
            </a:endParaRPr>
          </a:p>
          <a:p>
            <a:pPr marL="492759" marR="481330" indent="-287020">
              <a:lnSpc>
                <a:spcPct val="100000"/>
              </a:lnSpc>
              <a:buFont typeface="Arial"/>
              <a:buChar char="•"/>
              <a:tabLst>
                <a:tab pos="492125" algn="l"/>
                <a:tab pos="492759" algn="l"/>
              </a:tabLst>
            </a:pPr>
            <a:r>
              <a:rPr sz="1400" b="1" dirty="0">
                <a:latin typeface="Calibri"/>
                <a:cs typeface="Calibri"/>
              </a:rPr>
              <a:t>Sanitary Napkin Bags: </a:t>
            </a:r>
            <a:r>
              <a:rPr sz="1400" spc="-30" dirty="0">
                <a:latin typeface="Calibri"/>
                <a:cs typeface="Calibri"/>
              </a:rPr>
              <a:t>Tear </a:t>
            </a:r>
            <a:r>
              <a:rPr sz="1400" spc="-5" dirty="0">
                <a:latin typeface="Calibri"/>
                <a:cs typeface="Calibri"/>
              </a:rPr>
              <a:t>off the top </a:t>
            </a:r>
            <a:r>
              <a:rPr sz="1400" dirty="0">
                <a:latin typeface="Calibri"/>
                <a:cs typeface="Calibri"/>
              </a:rPr>
              <a:t>2 </a:t>
            </a:r>
            <a:r>
              <a:rPr sz="1400" spc="-5" dirty="0">
                <a:latin typeface="Calibri"/>
                <a:cs typeface="Calibri"/>
              </a:rPr>
              <a:t>inches of the bag </a:t>
            </a:r>
            <a:r>
              <a:rPr sz="1400" spc="-10" dirty="0">
                <a:latin typeface="Calibri"/>
                <a:cs typeface="Calibri"/>
              </a:rPr>
              <a:t>by </a:t>
            </a:r>
            <a:r>
              <a:rPr sz="1400" spc="-5" dirty="0">
                <a:latin typeface="Calibri"/>
                <a:cs typeface="Calibri"/>
              </a:rPr>
              <a:t>folding </a:t>
            </a:r>
            <a:r>
              <a:rPr sz="1400" dirty="0">
                <a:latin typeface="Calibri"/>
                <a:cs typeface="Calibri"/>
              </a:rPr>
              <a:t>it </a:t>
            </a:r>
            <a:r>
              <a:rPr sz="1400" spc="-5" dirty="0">
                <a:latin typeface="Calibri"/>
                <a:cs typeface="Calibri"/>
              </a:rPr>
              <a:t>over and  tearing </a:t>
            </a:r>
            <a:r>
              <a:rPr sz="1400" spc="-10" dirty="0">
                <a:latin typeface="Calibri"/>
                <a:cs typeface="Calibri"/>
              </a:rPr>
              <a:t>at </a:t>
            </a:r>
            <a:r>
              <a:rPr sz="1400" spc="-5" dirty="0">
                <a:latin typeface="Calibri"/>
                <a:cs typeface="Calibri"/>
              </a:rPr>
              <a:t>the crease. </a:t>
            </a:r>
            <a:r>
              <a:rPr sz="1400" spc="-10" dirty="0">
                <a:latin typeface="Calibri"/>
                <a:cs typeface="Calibri"/>
              </a:rPr>
              <a:t>They </a:t>
            </a:r>
            <a:r>
              <a:rPr sz="1400" dirty="0">
                <a:latin typeface="Calibri"/>
                <a:cs typeface="Calibri"/>
              </a:rPr>
              <a:t>will </a:t>
            </a:r>
            <a:r>
              <a:rPr sz="1400" spc="-5" dirty="0">
                <a:latin typeface="Calibri"/>
                <a:cs typeface="Calibri"/>
              </a:rPr>
              <a:t>fit perfectly </a:t>
            </a:r>
            <a:r>
              <a:rPr sz="1400" dirty="0">
                <a:latin typeface="Calibri"/>
                <a:cs typeface="Calibri"/>
              </a:rPr>
              <a:t>in </a:t>
            </a:r>
            <a:r>
              <a:rPr sz="1400" spc="-5" dirty="0">
                <a:latin typeface="Calibri"/>
                <a:cs typeface="Calibri"/>
              </a:rPr>
              <a:t>the</a:t>
            </a:r>
            <a:r>
              <a:rPr sz="1400" spc="75" dirty="0">
                <a:latin typeface="Calibri"/>
                <a:cs typeface="Calibri"/>
              </a:rPr>
              <a:t> </a:t>
            </a:r>
            <a:r>
              <a:rPr sz="1400" spc="-10" dirty="0">
                <a:latin typeface="Calibri"/>
                <a:cs typeface="Calibri"/>
              </a:rPr>
              <a:t>containers.</a:t>
            </a:r>
            <a:endParaRPr sz="1400" dirty="0">
              <a:latin typeface="Calibri"/>
              <a:cs typeface="Calibri"/>
            </a:endParaRPr>
          </a:p>
          <a:p>
            <a:pPr marL="492759" marR="128270" indent="-287020">
              <a:lnSpc>
                <a:spcPct val="100000"/>
              </a:lnSpc>
              <a:buFont typeface="Arial"/>
              <a:buChar char="•"/>
              <a:tabLst>
                <a:tab pos="492125" algn="l"/>
                <a:tab pos="492759" algn="l"/>
              </a:tabLst>
            </a:pPr>
            <a:r>
              <a:rPr sz="1400" b="1" spc="-5" dirty="0">
                <a:latin typeface="Calibri"/>
                <a:cs typeface="Calibri"/>
              </a:rPr>
              <a:t>Parking Lot: </a:t>
            </a:r>
            <a:r>
              <a:rPr sz="1400" spc="-5" dirty="0">
                <a:latin typeface="Calibri"/>
                <a:cs typeface="Calibri"/>
              </a:rPr>
              <a:t>the first thing </a:t>
            </a:r>
            <a:r>
              <a:rPr sz="1400" dirty="0">
                <a:latin typeface="Calibri"/>
                <a:cs typeface="Calibri"/>
              </a:rPr>
              <a:t>a </a:t>
            </a:r>
            <a:r>
              <a:rPr sz="1400" spc="-5" dirty="0">
                <a:latin typeface="Calibri"/>
                <a:cs typeface="Calibri"/>
              </a:rPr>
              <a:t>manager should do </a:t>
            </a:r>
            <a:r>
              <a:rPr sz="1400" dirty="0">
                <a:latin typeface="Calibri"/>
                <a:cs typeface="Calibri"/>
              </a:rPr>
              <a:t>is </a:t>
            </a:r>
            <a:r>
              <a:rPr sz="1400" spc="-5" dirty="0">
                <a:latin typeface="Calibri"/>
                <a:cs typeface="Calibri"/>
              </a:rPr>
              <a:t>walk the lot </a:t>
            </a:r>
            <a:r>
              <a:rPr sz="1400" spc="-10" dirty="0">
                <a:latin typeface="Calibri"/>
                <a:cs typeface="Calibri"/>
              </a:rPr>
              <a:t>for </a:t>
            </a:r>
            <a:r>
              <a:rPr sz="1400" spc="-5" dirty="0">
                <a:latin typeface="Calibri"/>
                <a:cs typeface="Calibri"/>
              </a:rPr>
              <a:t>trash </a:t>
            </a:r>
            <a:r>
              <a:rPr sz="1400" dirty="0">
                <a:latin typeface="Calibri"/>
                <a:cs typeface="Calibri"/>
              </a:rPr>
              <a:t>on </a:t>
            </a:r>
            <a:r>
              <a:rPr sz="1400" spc="-5" dirty="0">
                <a:latin typeface="Calibri"/>
                <a:cs typeface="Calibri"/>
              </a:rPr>
              <a:t>their </a:t>
            </a:r>
            <a:r>
              <a:rPr sz="1400" spc="-10" dirty="0">
                <a:latin typeface="Calibri"/>
                <a:cs typeface="Calibri"/>
              </a:rPr>
              <a:t>way  </a:t>
            </a:r>
            <a:r>
              <a:rPr sz="1400" dirty="0">
                <a:latin typeface="Calibri"/>
                <a:cs typeface="Calibri"/>
              </a:rPr>
              <a:t>in. </a:t>
            </a:r>
            <a:r>
              <a:rPr sz="1400" spc="-5" dirty="0">
                <a:latin typeface="Calibri"/>
                <a:cs typeface="Calibri"/>
              </a:rPr>
              <a:t>SS should clock-in </a:t>
            </a:r>
            <a:r>
              <a:rPr sz="1400" dirty="0">
                <a:latin typeface="Calibri"/>
                <a:cs typeface="Calibri"/>
              </a:rPr>
              <a:t>prior </a:t>
            </a:r>
            <a:r>
              <a:rPr sz="1400" spc="-10" dirty="0">
                <a:latin typeface="Calibri"/>
                <a:cs typeface="Calibri"/>
              </a:rPr>
              <a:t>to </a:t>
            </a:r>
            <a:r>
              <a:rPr sz="1400" spc="-5" dirty="0">
                <a:latin typeface="Calibri"/>
                <a:cs typeface="Calibri"/>
              </a:rPr>
              <a:t>doing this but should be </a:t>
            </a:r>
            <a:r>
              <a:rPr sz="1400" dirty="0">
                <a:latin typeface="Calibri"/>
                <a:cs typeface="Calibri"/>
              </a:rPr>
              <a:t>the </a:t>
            </a:r>
            <a:r>
              <a:rPr sz="1400" spc="-10" dirty="0">
                <a:latin typeface="Calibri"/>
                <a:cs typeface="Calibri"/>
              </a:rPr>
              <a:t>first </a:t>
            </a:r>
            <a:r>
              <a:rPr sz="1400" spc="-5" dirty="0">
                <a:latin typeface="Calibri"/>
                <a:cs typeface="Calibri"/>
              </a:rPr>
              <a:t>task they</a:t>
            </a:r>
            <a:r>
              <a:rPr sz="1400" spc="70" dirty="0">
                <a:latin typeface="Calibri"/>
                <a:cs typeface="Calibri"/>
              </a:rPr>
              <a:t> </a:t>
            </a:r>
            <a:r>
              <a:rPr sz="1400" spc="-10" dirty="0">
                <a:latin typeface="Calibri"/>
                <a:cs typeface="Calibri"/>
              </a:rPr>
              <a:t>complete.</a:t>
            </a:r>
            <a:endParaRPr sz="14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10</a:t>
            </a:fld>
            <a:endParaRPr spc="1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415033"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13220" cy="7797006"/>
          </a:xfrm>
          <a:prstGeom prst="rect">
            <a:avLst/>
          </a:prstGeom>
        </p:spPr>
        <p:txBody>
          <a:bodyPr vert="horz" wrap="square" lIns="0" tIns="12700" rIns="0" bIns="0" rtlCol="0" anchor="t">
            <a:spAutoFit/>
          </a:bodyPr>
          <a:lstStyle/>
          <a:p>
            <a:pPr marL="12700">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lang="en-US" b="1" spc="-5" dirty="0">
                <a:latin typeface="Calibri"/>
                <a:cs typeface="Calibri"/>
              </a:rPr>
              <a:t>Cleanliness </a:t>
            </a:r>
            <a:endParaRPr lang="en-US" b="1" spc="-5">
              <a:latin typeface="Calibri"/>
              <a:cs typeface="Calibri"/>
            </a:endParaRPr>
          </a:p>
          <a:p>
            <a:pPr>
              <a:lnSpc>
                <a:spcPct val="100000"/>
              </a:lnSpc>
              <a:spcBef>
                <a:spcPts val="55"/>
              </a:spcBef>
            </a:pPr>
            <a:endParaRPr lang="en-US" sz="2100">
              <a:latin typeface="Calibri"/>
              <a:cs typeface="Calibri"/>
            </a:endParaRPr>
          </a:p>
          <a:p>
            <a:pPr>
              <a:buFont typeface="Arial"/>
              <a:buChar char="•"/>
              <a:tabLst>
                <a:tab pos="492125" algn="l"/>
                <a:tab pos="492759" algn="l"/>
              </a:tabLst>
            </a:pPr>
            <a:r>
              <a:rPr lang="en-US" sz="1400" b="1" dirty="0">
                <a:ea typeface="+mn-lt"/>
                <a:cs typeface="+mn-lt"/>
              </a:rPr>
              <a:t>PLEASE NOTE - We have been advised that "unapproved chemicals" may be marked on </a:t>
            </a:r>
            <a:r>
              <a:rPr lang="en-US" sz="1400" b="1" dirty="0" err="1">
                <a:ea typeface="+mn-lt"/>
                <a:cs typeface="+mn-lt"/>
              </a:rPr>
              <a:t>Ecosure</a:t>
            </a:r>
            <a:r>
              <a:rPr lang="en-US" sz="1400" b="1" dirty="0">
                <a:ea typeface="+mn-lt"/>
                <a:cs typeface="+mn-lt"/>
              </a:rPr>
              <a:t> visits in 2023. Keep any non Kay Chemical products in your office.</a:t>
            </a:r>
            <a:endParaRPr lang="en-US" sz="1400" dirty="0">
              <a:latin typeface="Calibri"/>
              <a:cs typeface="Calibri"/>
            </a:endParaRPr>
          </a:p>
          <a:p>
            <a:pPr>
              <a:tabLst>
                <a:tab pos="492125" algn="l"/>
                <a:tab pos="492759" algn="l"/>
              </a:tabLst>
            </a:pPr>
            <a:endParaRPr lang="en-US" sz="1400" b="1" dirty="0">
              <a:ea typeface="+mn-lt"/>
              <a:cs typeface="+mn-lt"/>
            </a:endParaRPr>
          </a:p>
          <a:p>
            <a:pPr>
              <a:buFont typeface="Arial"/>
              <a:buChar char="•"/>
              <a:tabLst>
                <a:tab pos="492125" algn="l"/>
                <a:tab pos="492759" algn="l"/>
              </a:tabLst>
            </a:pPr>
            <a:r>
              <a:rPr lang="en-US" sz="1400" b="1" dirty="0">
                <a:ea typeface="+mn-lt"/>
                <a:cs typeface="+mn-lt"/>
              </a:rPr>
              <a:t>Scrubbing Bubbles </a:t>
            </a:r>
            <a:r>
              <a:rPr lang="en-US" sz="1400" dirty="0">
                <a:ea typeface="+mn-lt"/>
                <a:cs typeface="+mn-lt"/>
              </a:rPr>
              <a:t>- replaces Restroom Cleaner.</a:t>
            </a:r>
            <a:endParaRPr lang="en-US" dirty="0"/>
          </a:p>
          <a:p>
            <a:pPr>
              <a:buFont typeface="Arial"/>
              <a:buChar char="•"/>
              <a:tabLst>
                <a:tab pos="492125" algn="l"/>
                <a:tab pos="492759" algn="l"/>
              </a:tabLst>
            </a:pPr>
            <a:r>
              <a:rPr lang="en-US" sz="1400" b="1" dirty="0">
                <a:ea typeface="+mn-lt"/>
                <a:cs typeface="+mn-lt"/>
              </a:rPr>
              <a:t>Awesome Cleaner</a:t>
            </a:r>
            <a:r>
              <a:rPr lang="en-US" sz="1400" dirty="0">
                <a:ea typeface="+mn-lt"/>
                <a:cs typeface="+mn-lt"/>
              </a:rPr>
              <a:t>- replaces Degreaser. Most stores are already using this.</a:t>
            </a:r>
            <a:endParaRPr lang="en-US" dirty="0"/>
          </a:p>
          <a:p>
            <a:pPr>
              <a:buFont typeface="Arial"/>
              <a:buChar char="•"/>
              <a:tabLst>
                <a:tab pos="492125" algn="l"/>
                <a:tab pos="492759" algn="l"/>
              </a:tabLst>
            </a:pPr>
            <a:r>
              <a:rPr lang="en-US" sz="1400" b="1" dirty="0">
                <a:ea typeface="+mn-lt"/>
                <a:cs typeface="+mn-lt"/>
              </a:rPr>
              <a:t>Clorox Clinging Bleach Gel/Toilet Bowl Cleaner</a:t>
            </a:r>
            <a:r>
              <a:rPr lang="en-US" sz="1400" dirty="0">
                <a:ea typeface="+mn-lt"/>
                <a:cs typeface="+mn-lt"/>
              </a:rPr>
              <a:t>- works great on white walls. </a:t>
            </a:r>
            <a:endParaRPr lang="en-US" dirty="0"/>
          </a:p>
          <a:p>
            <a:pPr>
              <a:buFont typeface="Arial"/>
              <a:buChar char="•"/>
              <a:tabLst>
                <a:tab pos="492125" algn="l"/>
                <a:tab pos="492759" algn="l"/>
              </a:tabLst>
            </a:pPr>
            <a:r>
              <a:rPr lang="en-US" sz="1400" b="1" dirty="0">
                <a:ea typeface="+mn-lt"/>
                <a:cs typeface="+mn-lt"/>
              </a:rPr>
              <a:t>Dawn Dish Soap</a:t>
            </a:r>
            <a:r>
              <a:rPr lang="en-US" sz="1400" dirty="0">
                <a:ea typeface="+mn-lt"/>
                <a:cs typeface="+mn-lt"/>
              </a:rPr>
              <a:t> - replaces Floor Care. </a:t>
            </a:r>
            <a:endParaRPr lang="en-US" dirty="0"/>
          </a:p>
          <a:p>
            <a:pPr lvl="1">
              <a:buFont typeface="Arial"/>
              <a:buChar char="•"/>
              <a:tabLst>
                <a:tab pos="492125" algn="l"/>
                <a:tab pos="492759" algn="l"/>
              </a:tabLst>
            </a:pPr>
            <a:r>
              <a:rPr lang="en-US" sz="1400" b="1" dirty="0">
                <a:ea typeface="+mn-lt"/>
                <a:cs typeface="+mn-lt"/>
              </a:rPr>
              <a:t>For BOH Floors</a:t>
            </a:r>
            <a:r>
              <a:rPr lang="en-US" sz="1400" dirty="0">
                <a:ea typeface="+mn-lt"/>
                <a:cs typeface="+mn-lt"/>
              </a:rPr>
              <a:t> - Mix 3 tablespoons of dish soap, 3/4 cup vinegar and 3/4 cup of baking soda per mop bucket. Use deck scrub brush method and then run a mop over floors. Make sure to add baking soda LAST so you don't get a volcano effect. </a:t>
            </a:r>
            <a:endParaRPr lang="en-US" dirty="0"/>
          </a:p>
          <a:p>
            <a:pPr lvl="1">
              <a:buFont typeface="Arial"/>
              <a:buChar char="•"/>
              <a:tabLst>
                <a:tab pos="492125" algn="l"/>
                <a:tab pos="492759" algn="l"/>
              </a:tabLst>
            </a:pPr>
            <a:r>
              <a:rPr lang="en-US" sz="1400" b="1" dirty="0">
                <a:ea typeface="+mn-lt"/>
                <a:cs typeface="+mn-lt"/>
              </a:rPr>
              <a:t>For Lobby Floors</a:t>
            </a:r>
            <a:r>
              <a:rPr lang="en-US" sz="1400" dirty="0">
                <a:ea typeface="+mn-lt"/>
                <a:cs typeface="+mn-lt"/>
              </a:rPr>
              <a:t> - Mix 3 tablespoons of dish soap, 3/4 cup vinegar ONLY. DO NOT use baking soda so the floors don’t turn chalky white.</a:t>
            </a:r>
            <a:endParaRPr lang="en-US" dirty="0"/>
          </a:p>
          <a:p>
            <a:pPr lvl="1">
              <a:buFont typeface="Arial"/>
              <a:buChar char="•"/>
              <a:tabLst>
                <a:tab pos="492125" algn="l"/>
                <a:tab pos="492759" algn="l"/>
              </a:tabLst>
            </a:pPr>
            <a:r>
              <a:rPr lang="en-US" sz="1400" dirty="0">
                <a:ea typeface="+mn-lt"/>
                <a:cs typeface="+mn-lt"/>
              </a:rPr>
              <a:t>Both methods are meant to be used with HOT water. </a:t>
            </a:r>
            <a:endParaRPr lang="en-US" dirty="0"/>
          </a:p>
          <a:p>
            <a:pPr lvl="1">
              <a:buFont typeface="Arial"/>
              <a:buChar char="•"/>
              <a:tabLst>
                <a:tab pos="492125" algn="l"/>
                <a:tab pos="492759" algn="l"/>
              </a:tabLst>
            </a:pPr>
            <a:r>
              <a:rPr lang="en-US" sz="1400" b="1" dirty="0">
                <a:ea typeface="+mn-lt"/>
                <a:cs typeface="+mn-lt"/>
              </a:rPr>
              <a:t>Coralville and Grimes - You will need to use the chemical made specifically for your floors so we don't void the warranties on those. DO NOT USE THIS METHOD.</a:t>
            </a:r>
            <a:endParaRPr lang="en-US" dirty="0"/>
          </a:p>
          <a:p>
            <a:pPr>
              <a:buFont typeface="Arial"/>
              <a:buChar char="•"/>
              <a:tabLst>
                <a:tab pos="492125" algn="l"/>
                <a:tab pos="492759" algn="l"/>
              </a:tabLst>
            </a:pPr>
            <a:r>
              <a:rPr lang="en-US" sz="1400" b="1" dirty="0">
                <a:ea typeface="+mn-lt"/>
                <a:cs typeface="+mn-lt"/>
              </a:rPr>
              <a:t>Clorox Toilet Bowl Wand w/ Refill Pads</a:t>
            </a:r>
            <a:r>
              <a:rPr lang="en-US" sz="1400" dirty="0">
                <a:ea typeface="+mn-lt"/>
                <a:cs typeface="+mn-lt"/>
              </a:rPr>
              <a:t> - replace restroom cleaner and works well with keeping the toilets clean.</a:t>
            </a:r>
            <a:endParaRPr lang="en-US" dirty="0"/>
          </a:p>
          <a:p>
            <a:pPr>
              <a:buFont typeface="Arial"/>
              <a:buChar char="•"/>
              <a:tabLst>
                <a:tab pos="492125" algn="l"/>
                <a:tab pos="492759" algn="l"/>
              </a:tabLst>
            </a:pPr>
            <a:r>
              <a:rPr lang="en-US" sz="1400" b="1" dirty="0" err="1">
                <a:ea typeface="+mn-lt"/>
                <a:cs typeface="+mn-lt"/>
              </a:rPr>
              <a:t>RainX</a:t>
            </a:r>
            <a:r>
              <a:rPr lang="en-US" sz="1400" b="1" dirty="0">
                <a:ea typeface="+mn-lt"/>
                <a:cs typeface="+mn-lt"/>
              </a:rPr>
              <a:t> De-Icer</a:t>
            </a:r>
            <a:r>
              <a:rPr lang="en-US" sz="1400" dirty="0">
                <a:ea typeface="+mn-lt"/>
                <a:cs typeface="+mn-lt"/>
              </a:rPr>
              <a:t> - replaces Freezer Floor Cleaner. Also should be used as window cleaner in winter months for freezing temps. (see below)</a:t>
            </a:r>
            <a:endParaRPr lang="en-US" dirty="0">
              <a:ea typeface="+mn-lt"/>
              <a:cs typeface="+mn-lt"/>
            </a:endParaRPr>
          </a:p>
          <a:p>
            <a:pPr>
              <a:tabLst>
                <a:tab pos="492125" algn="l"/>
                <a:tab pos="492759" algn="l"/>
              </a:tabLst>
            </a:pPr>
            <a:br>
              <a:rPr lang="en-US" dirty="0"/>
            </a:br>
            <a:r>
              <a:rPr lang="en-US" sz="1400" b="1" dirty="0">
                <a:ea typeface="+mn-lt"/>
                <a:cs typeface="+mn-lt"/>
              </a:rPr>
              <a:t>FOR ABOVE FREEZING TEMPERATURES ONLY</a:t>
            </a:r>
            <a:endParaRPr lang="en-US" dirty="0">
              <a:ea typeface="+mn-lt"/>
              <a:cs typeface="+mn-lt"/>
            </a:endParaRPr>
          </a:p>
          <a:p>
            <a:pPr>
              <a:buFont typeface="Arial"/>
              <a:buChar char="•"/>
              <a:tabLst>
                <a:tab pos="492125" algn="l"/>
                <a:tab pos="492759" algn="l"/>
              </a:tabLst>
            </a:pPr>
            <a:r>
              <a:rPr lang="en-US" sz="1400" dirty="0">
                <a:ea typeface="+mn-lt"/>
                <a:cs typeface="+mn-lt"/>
              </a:rPr>
              <a:t>Unger Pill Tablet Method - Available on Amazon or many other places online.</a:t>
            </a:r>
            <a:endParaRPr lang="en-US" dirty="0"/>
          </a:p>
          <a:p>
            <a:pPr lvl="1">
              <a:buFont typeface="Arial"/>
              <a:buChar char="•"/>
              <a:tabLst>
                <a:tab pos="492125" algn="l"/>
                <a:tab pos="492759" algn="l"/>
              </a:tabLst>
            </a:pPr>
            <a:r>
              <a:rPr lang="en-US" sz="1400" dirty="0">
                <a:ea typeface="+mn-lt"/>
                <a:cs typeface="+mn-lt"/>
              </a:rPr>
              <a:t>1 Tablet makes 2.5 gallons of glass cleaner concentrate when mixed with water</a:t>
            </a:r>
            <a:endParaRPr lang="en-US" dirty="0"/>
          </a:p>
          <a:p>
            <a:pPr lvl="1">
              <a:buFont typeface="Arial"/>
              <a:buChar char="•"/>
              <a:tabLst>
                <a:tab pos="492125" algn="l"/>
                <a:tab pos="492759" algn="l"/>
              </a:tabLst>
            </a:pPr>
            <a:r>
              <a:rPr lang="en-US" sz="1400" dirty="0">
                <a:ea typeface="+mn-lt"/>
                <a:cs typeface="+mn-lt"/>
              </a:rPr>
              <a:t>Clean windows as normal inside and out.</a:t>
            </a:r>
            <a:endParaRPr lang="en-US" dirty="0"/>
          </a:p>
          <a:p>
            <a:pPr>
              <a:buFont typeface="Arial"/>
              <a:buChar char="•"/>
              <a:tabLst>
                <a:tab pos="492125" algn="l"/>
                <a:tab pos="492759" algn="l"/>
              </a:tabLst>
            </a:pPr>
            <a:r>
              <a:rPr lang="en-US" sz="1400" dirty="0">
                <a:ea typeface="+mn-lt"/>
                <a:cs typeface="+mn-lt"/>
              </a:rPr>
              <a:t>Rain X Water Repellant Spray</a:t>
            </a:r>
            <a:endParaRPr lang="en-US" dirty="0"/>
          </a:p>
          <a:p>
            <a:pPr lvl="1">
              <a:buFont typeface="Arial"/>
              <a:buChar char="•"/>
              <a:tabLst>
                <a:tab pos="492125" algn="l"/>
                <a:tab pos="492759" algn="l"/>
              </a:tabLst>
            </a:pPr>
            <a:r>
              <a:rPr lang="en-US" sz="1400" dirty="0">
                <a:ea typeface="+mn-lt"/>
                <a:cs typeface="+mn-lt"/>
              </a:rPr>
              <a:t>Use this on exterior windows AFTER cleaning</a:t>
            </a:r>
            <a:endParaRPr lang="en-US" dirty="0"/>
          </a:p>
          <a:p>
            <a:pPr lvl="1">
              <a:buFont typeface="Arial"/>
              <a:buChar char="•"/>
              <a:tabLst>
                <a:tab pos="492125" algn="l"/>
                <a:tab pos="492759" algn="l"/>
              </a:tabLst>
            </a:pPr>
            <a:r>
              <a:rPr lang="en-US" sz="1400" dirty="0">
                <a:ea typeface="+mn-lt"/>
                <a:cs typeface="+mn-lt"/>
              </a:rPr>
              <a:t>Spray is designed to make the rain water "bead" as opposed to making the windows dirty each time</a:t>
            </a:r>
            <a:endParaRPr lang="en-US" dirty="0"/>
          </a:p>
          <a:p>
            <a:pPr lvl="1">
              <a:buFont typeface="Arial"/>
              <a:buChar char="•"/>
              <a:tabLst>
                <a:tab pos="492125" algn="l"/>
                <a:tab pos="492759" algn="l"/>
              </a:tabLst>
            </a:pPr>
            <a:r>
              <a:rPr lang="en-US" sz="1400" dirty="0">
                <a:ea typeface="+mn-lt"/>
                <a:cs typeface="+mn-lt"/>
              </a:rPr>
              <a:t>After a rainstorm, spot clean windows using a dry blue towel only.</a:t>
            </a:r>
            <a:endParaRPr lang="en-US" dirty="0"/>
          </a:p>
          <a:p>
            <a:pPr>
              <a:buFont typeface="Arial"/>
              <a:buChar char="•"/>
              <a:tabLst>
                <a:tab pos="492125" algn="l"/>
                <a:tab pos="492759" algn="l"/>
              </a:tabLst>
            </a:pPr>
            <a:r>
              <a:rPr lang="en-US" sz="1400" dirty="0">
                <a:ea typeface="+mn-lt"/>
                <a:cs typeface="+mn-lt"/>
              </a:rPr>
              <a:t>Repeat these treatments on an as needed basis.</a:t>
            </a:r>
            <a:endParaRPr lang="en-US" dirty="0"/>
          </a:p>
          <a:p>
            <a:pPr>
              <a:tabLst>
                <a:tab pos="492125" algn="l"/>
                <a:tab pos="492759" algn="l"/>
              </a:tabLst>
            </a:pPr>
            <a:endParaRPr lang="en-US" sz="1400" dirty="0">
              <a:ea typeface="+mn-lt"/>
              <a:cs typeface="+mn-lt"/>
            </a:endParaRPr>
          </a:p>
          <a:p>
            <a:pPr>
              <a:buFont typeface="Arial"/>
              <a:buChar char="•"/>
              <a:tabLst>
                <a:tab pos="492125" algn="l"/>
                <a:tab pos="492759" algn="l"/>
              </a:tabLst>
            </a:pPr>
            <a:endParaRPr lang="en-US" sz="1400">
              <a:cs typeface="Calibri"/>
            </a:endParaRPr>
          </a:p>
          <a:p>
            <a:pPr marL="205105">
              <a:lnSpc>
                <a:spcPct val="100000"/>
              </a:lnSpc>
              <a:tabLst>
                <a:tab pos="492125" algn="l"/>
                <a:tab pos="492759" algn="l"/>
              </a:tabLst>
            </a:pPr>
            <a:endParaRPr lang="en-US" sz="1400" spc="-1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11</a:t>
            </a:fld>
            <a:endParaRPr spc="10" dirty="0"/>
          </a:p>
        </p:txBody>
      </p:sp>
    </p:spTree>
    <p:extLst>
      <p:ext uri="{BB962C8B-B14F-4D97-AF65-F5344CB8AC3E}">
        <p14:creationId xmlns:p14="http://schemas.microsoft.com/office/powerpoint/2010/main" val="126197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415033"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13220" cy="6612066"/>
          </a:xfrm>
          <a:prstGeom prst="rect">
            <a:avLst/>
          </a:prstGeom>
        </p:spPr>
        <p:txBody>
          <a:bodyPr vert="horz" wrap="square" lIns="0" tIns="12700" rIns="0" bIns="0" rtlCol="0" anchor="t">
            <a:spAutoFit/>
          </a:bodyPr>
          <a:lstStyle/>
          <a:p>
            <a:pPr marL="12700">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lang="en-US" b="1" spc="-5" dirty="0">
                <a:latin typeface="Calibri"/>
                <a:cs typeface="Calibri"/>
              </a:rPr>
              <a:t>Cleanliness </a:t>
            </a:r>
          </a:p>
          <a:p>
            <a:pPr>
              <a:lnSpc>
                <a:spcPct val="100000"/>
              </a:lnSpc>
              <a:spcBef>
                <a:spcPts val="55"/>
              </a:spcBef>
            </a:pPr>
            <a:endParaRPr lang="en-US" sz="2100" dirty="0">
              <a:latin typeface="Calibri"/>
              <a:cs typeface="Calibri"/>
            </a:endParaRPr>
          </a:p>
          <a:p>
            <a:pPr>
              <a:buFont typeface="Arial"/>
              <a:buChar char="•"/>
              <a:tabLst>
                <a:tab pos="492125" algn="l"/>
                <a:tab pos="492759" algn="l"/>
              </a:tabLst>
            </a:pPr>
            <a:r>
              <a:rPr lang="en-US" sz="1400" b="1" dirty="0">
                <a:ea typeface="+mn-lt"/>
                <a:cs typeface="+mn-lt"/>
              </a:rPr>
              <a:t>PLEASE NOTE - We have been advised that "unapproved chemicals" may be marked on </a:t>
            </a:r>
            <a:r>
              <a:rPr lang="en-US" sz="1400" b="1" dirty="0" err="1">
                <a:ea typeface="+mn-lt"/>
                <a:cs typeface="+mn-lt"/>
              </a:rPr>
              <a:t>Ecosure</a:t>
            </a:r>
            <a:r>
              <a:rPr lang="en-US" sz="1400" b="1" dirty="0">
                <a:ea typeface="+mn-lt"/>
                <a:cs typeface="+mn-lt"/>
              </a:rPr>
              <a:t> visits in 2023. Keep any non Kay Chemical products in your office.</a:t>
            </a:r>
            <a:endParaRPr lang="en-US" sz="1400" dirty="0">
              <a:latin typeface="Calibri"/>
              <a:cs typeface="Calibri"/>
            </a:endParaRPr>
          </a:p>
          <a:p>
            <a:pPr>
              <a:tabLst>
                <a:tab pos="492125" algn="l"/>
                <a:tab pos="492759" algn="l"/>
              </a:tabLst>
            </a:pPr>
            <a:endParaRPr lang="en-US" sz="1400" b="1" dirty="0">
              <a:ea typeface="+mn-lt"/>
              <a:cs typeface="+mn-lt"/>
            </a:endParaRPr>
          </a:p>
          <a:p>
            <a:pPr>
              <a:buFont typeface="Arial"/>
              <a:buChar char="•"/>
              <a:tabLst>
                <a:tab pos="492125" algn="l"/>
                <a:tab pos="492759" algn="l"/>
              </a:tabLst>
            </a:pPr>
            <a:r>
              <a:rPr lang="en-US" sz="1400" b="1" dirty="0">
                <a:ea typeface="+mn-lt"/>
                <a:cs typeface="+mn-lt"/>
              </a:rPr>
              <a:t>FOR FREEZING TEMPERATURES DURING WINTER ONLY</a:t>
            </a:r>
            <a:endParaRPr lang="en-US" dirty="0">
              <a:cs typeface="Calibri"/>
            </a:endParaRPr>
          </a:p>
          <a:p>
            <a:pPr>
              <a:buFont typeface="Arial"/>
              <a:buChar char="•"/>
              <a:tabLst>
                <a:tab pos="492125" algn="l"/>
                <a:tab pos="492759" algn="l"/>
              </a:tabLst>
            </a:pPr>
            <a:r>
              <a:rPr lang="en-US" sz="1400" dirty="0">
                <a:ea typeface="+mn-lt"/>
                <a:cs typeface="+mn-lt"/>
              </a:rPr>
              <a:t>Rain X De-Icer</a:t>
            </a:r>
            <a:endParaRPr lang="en-US" dirty="0"/>
          </a:p>
          <a:p>
            <a:pPr lvl="1">
              <a:buFont typeface="Arial"/>
              <a:buChar char="•"/>
              <a:tabLst>
                <a:tab pos="492125" algn="l"/>
                <a:tab pos="492759" algn="l"/>
              </a:tabLst>
            </a:pPr>
            <a:r>
              <a:rPr lang="en-US" sz="1400" dirty="0">
                <a:ea typeface="+mn-lt"/>
                <a:cs typeface="+mn-lt"/>
              </a:rPr>
              <a:t>Clean windows as normal inside and out.</a:t>
            </a:r>
            <a:endParaRPr lang="en-US" dirty="0"/>
          </a:p>
          <a:p>
            <a:pPr lvl="1">
              <a:buFont typeface="Arial"/>
              <a:buChar char="•"/>
              <a:tabLst>
                <a:tab pos="492125" algn="l"/>
                <a:tab pos="492759" algn="l"/>
              </a:tabLst>
            </a:pPr>
            <a:r>
              <a:rPr lang="en-US" sz="1400" dirty="0">
                <a:ea typeface="+mn-lt"/>
                <a:cs typeface="+mn-lt"/>
              </a:rPr>
              <a:t>Spray is designed to reduce frost/ice/snow from forming and make precipitation "bead" as opposed to making the windows dirty each time</a:t>
            </a:r>
            <a:endParaRPr lang="en-US" dirty="0"/>
          </a:p>
          <a:p>
            <a:pPr lvl="1">
              <a:buFont typeface="Arial"/>
              <a:buChar char="•"/>
              <a:tabLst>
                <a:tab pos="492125" algn="l"/>
                <a:tab pos="492759" algn="l"/>
              </a:tabLst>
            </a:pPr>
            <a:r>
              <a:rPr lang="en-US" sz="1400" dirty="0">
                <a:ea typeface="+mn-lt"/>
                <a:cs typeface="+mn-lt"/>
              </a:rPr>
              <a:t>After a snowstorm, spot clean windows using De-Icer spray a dry blue towel only.</a:t>
            </a:r>
            <a:endParaRPr lang="en-US" dirty="0"/>
          </a:p>
          <a:p>
            <a:pPr>
              <a:buFont typeface="Arial"/>
              <a:buChar char="•"/>
              <a:tabLst>
                <a:tab pos="492125" algn="l"/>
                <a:tab pos="492759" algn="l"/>
              </a:tabLst>
            </a:pPr>
            <a:r>
              <a:rPr lang="en-US" sz="1400" dirty="0">
                <a:ea typeface="+mn-lt"/>
                <a:cs typeface="+mn-lt"/>
              </a:rPr>
              <a:t>Repeat these treatments on an as needed basis.</a:t>
            </a:r>
            <a:endParaRPr lang="en-US" dirty="0"/>
          </a:p>
          <a:p>
            <a:pPr>
              <a:buFont typeface="Arial"/>
              <a:buChar char="•"/>
              <a:tabLst>
                <a:tab pos="492125" algn="l"/>
                <a:tab pos="492759" algn="l"/>
              </a:tabLst>
            </a:pPr>
            <a:r>
              <a:rPr lang="en-US" sz="1400" dirty="0">
                <a:ea typeface="+mn-lt"/>
                <a:cs typeface="+mn-lt"/>
              </a:rPr>
              <a:t>Products can be purchased online or at Amazon, Walmart, Home Depot, etc. Please make sure you have the De-Icer cleaner on hand ASAP since we are already hitting freezing temps. As always, please make sure you find the SDS sheet to print and keep in your yellow binders.</a:t>
            </a:r>
          </a:p>
          <a:p>
            <a:pPr>
              <a:buFont typeface="Arial"/>
              <a:buChar char="•"/>
              <a:tabLst>
                <a:tab pos="492125" algn="l"/>
                <a:tab pos="492759" algn="l"/>
              </a:tabLst>
            </a:pPr>
            <a:endParaRPr lang="en-US" sz="1400" dirty="0">
              <a:cs typeface="Calibri"/>
            </a:endParaRPr>
          </a:p>
          <a:p>
            <a:pPr>
              <a:tabLst>
                <a:tab pos="492125" algn="l"/>
                <a:tab pos="492759" algn="l"/>
              </a:tabLst>
            </a:pPr>
            <a:r>
              <a:rPr lang="en-US" sz="1400" dirty="0">
                <a:latin typeface="Calibri"/>
                <a:cs typeface="Calibri"/>
              </a:rPr>
              <a:t>Ensuring proper chemical concentration is key to avoiding major chemical costs.</a:t>
            </a:r>
          </a:p>
          <a:p>
            <a:pPr marL="171450" indent="-171450">
              <a:buFont typeface="Arial"/>
              <a:buChar char="•"/>
              <a:tabLst>
                <a:tab pos="492125" algn="l"/>
                <a:tab pos="492759" algn="l"/>
              </a:tabLst>
            </a:pPr>
            <a:r>
              <a:rPr lang="en-US" sz="1400" dirty="0">
                <a:latin typeface="Calibri"/>
                <a:cs typeface="Calibri"/>
              </a:rPr>
              <a:t>Yellow Dish Sanitizer - 50-100ppm</a:t>
            </a:r>
          </a:p>
          <a:p>
            <a:pPr marL="628650" lvl="1" indent="-171450">
              <a:buFont typeface="Arial"/>
              <a:buChar char="•"/>
              <a:tabLst>
                <a:tab pos="492125" algn="l"/>
                <a:tab pos="492759" algn="l"/>
              </a:tabLst>
            </a:pPr>
            <a:r>
              <a:rPr lang="en-US" sz="1400" dirty="0">
                <a:latin typeface="Calibri"/>
                <a:cs typeface="Calibri"/>
              </a:rPr>
              <a:t>Step one grab a paper towel and test strip, dip as quickly as possible. Then blot the test strip to ensure an accurate color reading.</a:t>
            </a:r>
          </a:p>
          <a:p>
            <a:pPr marL="628650" lvl="1" indent="-171450">
              <a:buFont typeface="Arial"/>
              <a:buChar char="•"/>
              <a:tabLst>
                <a:tab pos="492125" algn="l"/>
                <a:tab pos="492759" algn="l"/>
              </a:tabLst>
            </a:pPr>
            <a:r>
              <a:rPr lang="en-US" sz="1400" dirty="0">
                <a:latin typeface="Calibri"/>
                <a:cs typeface="Calibri"/>
              </a:rPr>
              <a:t>Should be closer to the middle of this range to protect against going below the acceptable PPM</a:t>
            </a:r>
            <a:endParaRPr lang="en-US" sz="1400" dirty="0">
              <a:cs typeface="Calibri"/>
            </a:endParaRPr>
          </a:p>
          <a:p>
            <a:pPr marL="628650" lvl="1" indent="-171450">
              <a:buFont typeface="Arial"/>
              <a:buChar char="•"/>
              <a:tabLst>
                <a:tab pos="492125" algn="l"/>
                <a:tab pos="492759" algn="l"/>
              </a:tabLst>
            </a:pPr>
            <a:r>
              <a:rPr lang="en-US" sz="1400" dirty="0">
                <a:latin typeface="Calibri"/>
                <a:cs typeface="Calibri"/>
              </a:rPr>
              <a:t>Lightest purple on the test strip is the goal</a:t>
            </a:r>
          </a:p>
          <a:p>
            <a:pPr marL="628650" lvl="1" indent="-171450">
              <a:buFont typeface="Arial"/>
              <a:buChar char="•"/>
              <a:tabLst>
                <a:tab pos="492125" algn="l"/>
                <a:tab pos="492759" algn="l"/>
              </a:tabLst>
            </a:pPr>
            <a:r>
              <a:rPr lang="en-US" sz="1400" dirty="0">
                <a:latin typeface="Calibri"/>
                <a:cs typeface="Calibri"/>
              </a:rPr>
              <a:t>If you are too dark, please call an Ecolab rep to come adjust</a:t>
            </a:r>
            <a:endParaRPr lang="en-US" sz="1400" dirty="0">
              <a:cs typeface="Calibri"/>
            </a:endParaRPr>
          </a:p>
          <a:p>
            <a:pPr marL="285750" indent="-285750">
              <a:buFont typeface="Arial"/>
              <a:buChar char="•"/>
              <a:tabLst>
                <a:tab pos="492125" algn="l"/>
                <a:tab pos="492759" algn="l"/>
              </a:tabLst>
            </a:pPr>
            <a:r>
              <a:rPr lang="en-US" sz="1400" dirty="0">
                <a:latin typeface="Calibri"/>
                <a:cs typeface="Calibri"/>
              </a:rPr>
              <a:t>Red 3 Sink Sanitizer</a:t>
            </a:r>
            <a:endParaRPr lang="en-US" sz="1400" dirty="0"/>
          </a:p>
          <a:p>
            <a:pPr marL="742950" lvl="1" indent="-285750">
              <a:buFont typeface="Arial"/>
              <a:buChar char="•"/>
              <a:tabLst>
                <a:tab pos="492125" algn="l"/>
                <a:tab pos="492759" algn="l"/>
              </a:tabLst>
            </a:pPr>
            <a:r>
              <a:rPr lang="en-US" sz="1400" dirty="0">
                <a:latin typeface="Calibri"/>
                <a:cs typeface="Calibri"/>
              </a:rPr>
              <a:t>Shoot for 200ppm which is the lighter green color on the test strip</a:t>
            </a:r>
            <a:endParaRPr lang="en-US" sz="1400" dirty="0"/>
          </a:p>
          <a:p>
            <a:pPr marL="742950" lvl="1" indent="-285750">
              <a:buFont typeface="Arial"/>
              <a:buChar char="•"/>
              <a:tabLst>
                <a:tab pos="492125" algn="l"/>
                <a:tab pos="492759" algn="l"/>
              </a:tabLst>
            </a:pPr>
            <a:r>
              <a:rPr lang="en-US" sz="1400" dirty="0">
                <a:latin typeface="Calibri"/>
                <a:cs typeface="Calibri"/>
              </a:rPr>
              <a:t>Same as above, anything too dark please call an Ecolab rep to adjust</a:t>
            </a:r>
            <a:endParaRPr lang="en-US" sz="1400" dirty="0"/>
          </a:p>
          <a:p>
            <a:pPr lvl="1">
              <a:tabLst>
                <a:tab pos="492125" algn="l"/>
                <a:tab pos="492759" algn="l"/>
              </a:tabLst>
            </a:pPr>
            <a:endParaRPr lang="en-US" sz="1100" dirty="0">
              <a:cs typeface="Calibri"/>
            </a:endParaRPr>
          </a:p>
          <a:p>
            <a:pPr>
              <a:tabLst>
                <a:tab pos="492125" algn="l"/>
                <a:tab pos="492759" algn="l"/>
              </a:tabLst>
            </a:pPr>
            <a:endParaRPr lang="en-US" sz="1400" dirty="0">
              <a:latin typeface="Calibri"/>
              <a:cs typeface="Calibri"/>
            </a:endParaRPr>
          </a:p>
          <a:p>
            <a:pPr marL="205105">
              <a:tabLst>
                <a:tab pos="492125" algn="l"/>
                <a:tab pos="492759" algn="l"/>
              </a:tabLst>
            </a:pPr>
            <a:endParaRPr lang="en-US" sz="1400" spc="-1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12</a:t>
            </a:fld>
            <a:endParaRPr spc="10" dirty="0"/>
          </a:p>
        </p:txBody>
      </p:sp>
    </p:spTree>
    <p:extLst>
      <p:ext uri="{BB962C8B-B14F-4D97-AF65-F5344CB8AC3E}">
        <p14:creationId xmlns:p14="http://schemas.microsoft.com/office/powerpoint/2010/main" val="311497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06299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04965" cy="4503797"/>
          </a:xfrm>
          <a:prstGeom prst="rect">
            <a:avLst/>
          </a:prstGeom>
        </p:spPr>
        <p:txBody>
          <a:bodyPr vert="horz" wrap="square" lIns="0" tIns="12700" rIns="0" bIns="0" rtlCol="0" anchor="t">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20" dirty="0">
                <a:latin typeface="Calibri"/>
                <a:cs typeface="Calibri"/>
              </a:rPr>
              <a:t>Training</a:t>
            </a:r>
            <a:endParaRPr sz="1800">
              <a:latin typeface="Calibri"/>
              <a:cs typeface="Calibri"/>
            </a:endParaRPr>
          </a:p>
          <a:p>
            <a:pPr>
              <a:lnSpc>
                <a:spcPct val="100000"/>
              </a:lnSpc>
              <a:spcBef>
                <a:spcPts val="55"/>
              </a:spcBef>
            </a:pPr>
            <a:endParaRPr sz="2100">
              <a:latin typeface="Calibri"/>
              <a:cs typeface="Calibri"/>
            </a:endParaRPr>
          </a:p>
          <a:p>
            <a:pPr marL="492759" indent="-287020" algn="just">
              <a:lnSpc>
                <a:spcPct val="100000"/>
              </a:lnSpc>
              <a:buFont typeface="Arial"/>
              <a:buChar char="•"/>
              <a:tabLst>
                <a:tab pos="492759" algn="l"/>
              </a:tabLst>
            </a:pPr>
            <a:r>
              <a:rPr sz="1400" b="1" spc="-5" dirty="0">
                <a:latin typeface="Calibri"/>
                <a:cs typeface="Calibri"/>
              </a:rPr>
              <a:t>Communicating </a:t>
            </a:r>
            <a:r>
              <a:rPr sz="1400" b="1" dirty="0">
                <a:latin typeface="Calibri"/>
                <a:cs typeface="Calibri"/>
              </a:rPr>
              <a:t>Food </a:t>
            </a:r>
            <a:r>
              <a:rPr sz="1400" b="1" spc="-5" dirty="0">
                <a:latin typeface="Calibri"/>
                <a:cs typeface="Calibri"/>
              </a:rPr>
              <a:t>Cost: </a:t>
            </a:r>
            <a:r>
              <a:rPr sz="1400" spc="-5" dirty="0">
                <a:latin typeface="Calibri"/>
                <a:cs typeface="Calibri"/>
              </a:rPr>
              <a:t>Does every </a:t>
            </a:r>
            <a:r>
              <a:rPr sz="1400" spc="-30" dirty="0">
                <a:latin typeface="Calibri"/>
                <a:cs typeface="Calibri"/>
              </a:rPr>
              <a:t>Team </a:t>
            </a:r>
            <a:r>
              <a:rPr sz="1400" spc="-5" dirty="0">
                <a:latin typeface="Calibri"/>
                <a:cs typeface="Calibri"/>
              </a:rPr>
              <a:t>Members </a:t>
            </a:r>
            <a:r>
              <a:rPr sz="1400" spc="-10" dirty="0">
                <a:latin typeface="Calibri"/>
                <a:cs typeface="Calibri"/>
              </a:rPr>
              <a:t>at </a:t>
            </a:r>
            <a:r>
              <a:rPr sz="1400" spc="-5" dirty="0">
                <a:latin typeface="Calibri"/>
                <a:cs typeface="Calibri"/>
              </a:rPr>
              <a:t>every </a:t>
            </a:r>
            <a:r>
              <a:rPr sz="1400" dirty="0">
                <a:latin typeface="Calibri"/>
                <a:cs typeface="Calibri"/>
              </a:rPr>
              <a:t>position </a:t>
            </a:r>
            <a:r>
              <a:rPr sz="1400" spc="-5" dirty="0">
                <a:latin typeface="Calibri"/>
                <a:cs typeface="Calibri"/>
              </a:rPr>
              <a:t>know</a:t>
            </a:r>
            <a:r>
              <a:rPr sz="1400" spc="-25" dirty="0">
                <a:latin typeface="Calibri"/>
                <a:cs typeface="Calibri"/>
              </a:rPr>
              <a:t> </a:t>
            </a:r>
            <a:r>
              <a:rPr sz="1400" spc="-10" dirty="0">
                <a:latin typeface="Calibri"/>
                <a:cs typeface="Calibri"/>
              </a:rPr>
              <a:t>exactly</a:t>
            </a:r>
            <a:endParaRPr sz="1400">
              <a:latin typeface="Calibri"/>
              <a:cs typeface="Calibri"/>
            </a:endParaRPr>
          </a:p>
          <a:p>
            <a:pPr marL="492759" algn="just">
              <a:lnSpc>
                <a:spcPct val="100000"/>
              </a:lnSpc>
              <a:spcBef>
                <a:spcPts val="5"/>
              </a:spcBef>
            </a:pPr>
            <a:r>
              <a:rPr sz="1400" spc="-5" dirty="0">
                <a:latin typeface="Calibri"/>
                <a:cs typeface="Calibri"/>
              </a:rPr>
              <a:t>what their </a:t>
            </a:r>
            <a:r>
              <a:rPr sz="1400" spc="-10" dirty="0">
                <a:latin typeface="Calibri"/>
                <a:cs typeface="Calibri"/>
              </a:rPr>
              <a:t>role </a:t>
            </a:r>
            <a:r>
              <a:rPr sz="1400" dirty="0">
                <a:latin typeface="Calibri"/>
                <a:cs typeface="Calibri"/>
              </a:rPr>
              <a:t>is in </a:t>
            </a:r>
            <a:r>
              <a:rPr sz="1400" spc="-5" dirty="0">
                <a:latin typeface="Calibri"/>
                <a:cs typeface="Calibri"/>
              </a:rPr>
              <a:t>controlling Food</a:t>
            </a:r>
            <a:r>
              <a:rPr sz="1400" spc="-30" dirty="0">
                <a:latin typeface="Calibri"/>
                <a:cs typeface="Calibri"/>
              </a:rPr>
              <a:t> </a:t>
            </a:r>
            <a:r>
              <a:rPr sz="1400" spc="-5" dirty="0">
                <a:latin typeface="Calibri"/>
                <a:cs typeface="Calibri"/>
              </a:rPr>
              <a:t>Cost?</a:t>
            </a:r>
            <a:endParaRPr sz="1400">
              <a:latin typeface="Calibri"/>
              <a:cs typeface="Calibri"/>
            </a:endParaRPr>
          </a:p>
          <a:p>
            <a:pPr marL="492759" marR="100330" indent="-287020" algn="just">
              <a:lnSpc>
                <a:spcPct val="100000"/>
              </a:lnSpc>
              <a:buFont typeface="Arial"/>
              <a:buChar char="•"/>
              <a:tabLst>
                <a:tab pos="492759" algn="l"/>
              </a:tabLst>
            </a:pPr>
            <a:r>
              <a:rPr sz="1400" b="1" spc="-5" dirty="0">
                <a:latin typeface="Calibri"/>
                <a:cs typeface="Calibri"/>
              </a:rPr>
              <a:t>Communicating </a:t>
            </a:r>
            <a:r>
              <a:rPr sz="1400" b="1" dirty="0">
                <a:latin typeface="Calibri"/>
                <a:cs typeface="Calibri"/>
              </a:rPr>
              <a:t>Goals: </a:t>
            </a:r>
            <a:r>
              <a:rPr sz="1400" spc="-10" dirty="0">
                <a:latin typeface="Calibri"/>
                <a:cs typeface="Calibri"/>
              </a:rPr>
              <a:t>Communicate to </a:t>
            </a:r>
            <a:r>
              <a:rPr sz="1400" dirty="0">
                <a:latin typeface="Calibri"/>
                <a:cs typeface="Calibri"/>
              </a:rPr>
              <a:t>all </a:t>
            </a:r>
            <a:r>
              <a:rPr sz="1400" spc="-5" dirty="0">
                <a:latin typeface="Calibri"/>
                <a:cs typeface="Calibri"/>
              </a:rPr>
              <a:t>team </a:t>
            </a:r>
            <a:r>
              <a:rPr sz="1400" spc="-10" dirty="0">
                <a:latin typeface="Calibri"/>
                <a:cs typeface="Calibri"/>
              </a:rPr>
              <a:t>members </a:t>
            </a:r>
            <a:r>
              <a:rPr sz="1400" spc="-5" dirty="0">
                <a:latin typeface="Calibri"/>
                <a:cs typeface="Calibri"/>
              </a:rPr>
              <a:t>the </a:t>
            </a:r>
            <a:r>
              <a:rPr sz="1400" spc="-10" dirty="0">
                <a:latin typeface="Calibri"/>
                <a:cs typeface="Calibri"/>
              </a:rPr>
              <a:t>store </a:t>
            </a:r>
            <a:r>
              <a:rPr sz="1400" spc="-5" dirty="0">
                <a:latin typeface="Calibri"/>
                <a:cs typeface="Calibri"/>
              </a:rPr>
              <a:t>goals </a:t>
            </a:r>
            <a:r>
              <a:rPr sz="1400" spc="-10" dirty="0">
                <a:latin typeface="Calibri"/>
                <a:cs typeface="Calibri"/>
              </a:rPr>
              <a:t>for </a:t>
            </a:r>
            <a:r>
              <a:rPr sz="1400" spc="-5" dirty="0">
                <a:latin typeface="Calibri"/>
                <a:cs typeface="Calibri"/>
              </a:rPr>
              <a:t>food  cost. Sharing this knowledge helps them assist management </a:t>
            </a:r>
            <a:r>
              <a:rPr sz="1400" dirty="0">
                <a:latin typeface="Calibri"/>
                <a:cs typeface="Calibri"/>
              </a:rPr>
              <a:t>in </a:t>
            </a:r>
            <a:r>
              <a:rPr sz="1400" spc="-5" dirty="0">
                <a:latin typeface="Calibri"/>
                <a:cs typeface="Calibri"/>
              </a:rPr>
              <a:t>achieving </a:t>
            </a:r>
            <a:r>
              <a:rPr sz="1400" spc="-10" dirty="0">
                <a:latin typeface="Calibri"/>
                <a:cs typeface="Calibri"/>
              </a:rPr>
              <a:t>store</a:t>
            </a:r>
            <a:r>
              <a:rPr sz="1400" spc="105" dirty="0">
                <a:latin typeface="Calibri"/>
                <a:cs typeface="Calibri"/>
              </a:rPr>
              <a:t> </a:t>
            </a:r>
            <a:r>
              <a:rPr sz="1400" spc="-5" dirty="0">
                <a:latin typeface="Calibri"/>
                <a:cs typeface="Calibri"/>
              </a:rPr>
              <a:t>goals.</a:t>
            </a:r>
            <a:endParaRPr sz="1400">
              <a:latin typeface="Calibri"/>
              <a:cs typeface="Calibri"/>
            </a:endParaRPr>
          </a:p>
          <a:p>
            <a:pPr marL="492759" indent="-287020" algn="just">
              <a:lnSpc>
                <a:spcPct val="100000"/>
              </a:lnSpc>
              <a:buFont typeface="Arial"/>
              <a:buChar char="•"/>
              <a:tabLst>
                <a:tab pos="492759" algn="l"/>
              </a:tabLst>
            </a:pPr>
            <a:r>
              <a:rPr sz="1400" b="1" spc="-5" dirty="0">
                <a:latin typeface="Calibri"/>
                <a:cs typeface="Calibri"/>
              </a:rPr>
              <a:t>Pro </a:t>
            </a:r>
            <a:r>
              <a:rPr sz="1400" b="1" dirty="0">
                <a:latin typeface="Calibri"/>
                <a:cs typeface="Calibri"/>
              </a:rPr>
              <a:t>tip: </a:t>
            </a:r>
            <a:r>
              <a:rPr sz="1400" spc="-10" dirty="0">
                <a:latin typeface="Calibri"/>
                <a:cs typeface="Calibri"/>
              </a:rPr>
              <a:t>Proper </a:t>
            </a:r>
            <a:r>
              <a:rPr sz="1400" spc="-5" dirty="0">
                <a:latin typeface="Calibri"/>
                <a:cs typeface="Calibri"/>
              </a:rPr>
              <a:t>training </a:t>
            </a:r>
            <a:r>
              <a:rPr sz="1400" dirty="0">
                <a:latin typeface="Calibri"/>
                <a:cs typeface="Calibri"/>
              </a:rPr>
              <a:t>will </a:t>
            </a:r>
            <a:r>
              <a:rPr sz="1400" spc="-10" dirty="0">
                <a:latin typeface="Calibri"/>
                <a:cs typeface="Calibri"/>
              </a:rPr>
              <a:t>minimize mistakes.</a:t>
            </a:r>
            <a:endParaRPr sz="1400">
              <a:latin typeface="Calibri"/>
              <a:cs typeface="Calibri"/>
            </a:endParaRPr>
          </a:p>
          <a:p>
            <a:pPr marL="949325" marR="96520" lvl="1" indent="-287020" algn="just">
              <a:lnSpc>
                <a:spcPct val="100000"/>
              </a:lnSpc>
              <a:buFont typeface="Arial"/>
              <a:buChar char="•"/>
              <a:tabLst>
                <a:tab pos="949960" algn="l"/>
              </a:tabLst>
            </a:pPr>
            <a:r>
              <a:rPr sz="1400" spc="-5" dirty="0">
                <a:latin typeface="Calibri"/>
                <a:cs typeface="Calibri"/>
              </a:rPr>
              <a:t>Are </a:t>
            </a:r>
            <a:r>
              <a:rPr sz="1400" dirty="0">
                <a:latin typeface="Calibri"/>
                <a:cs typeface="Calibri"/>
              </a:rPr>
              <a:t>all </a:t>
            </a:r>
            <a:r>
              <a:rPr sz="1400" spc="-10" dirty="0">
                <a:latin typeface="Calibri"/>
                <a:cs typeface="Calibri"/>
              </a:rPr>
              <a:t>Freddy’s </a:t>
            </a:r>
            <a:r>
              <a:rPr sz="1400" spc="-25" dirty="0">
                <a:latin typeface="Calibri"/>
                <a:cs typeface="Calibri"/>
              </a:rPr>
              <a:t>Way </a:t>
            </a:r>
            <a:r>
              <a:rPr sz="1400" spc="-10" dirty="0">
                <a:latin typeface="Calibri"/>
                <a:cs typeface="Calibri"/>
              </a:rPr>
              <a:t>procedures </a:t>
            </a:r>
            <a:r>
              <a:rPr sz="1400" spc="-5" dirty="0">
                <a:latin typeface="Calibri"/>
                <a:cs typeface="Calibri"/>
              </a:rPr>
              <a:t>and policies which result </a:t>
            </a:r>
            <a:r>
              <a:rPr sz="1400" dirty="0">
                <a:latin typeface="Calibri"/>
                <a:cs typeface="Calibri"/>
              </a:rPr>
              <a:t>in </a:t>
            </a:r>
            <a:r>
              <a:rPr sz="1400" spc="-10" dirty="0">
                <a:latin typeface="Calibri"/>
                <a:cs typeface="Calibri"/>
              </a:rPr>
              <a:t>reduced </a:t>
            </a:r>
            <a:r>
              <a:rPr sz="1400" spc="-5" dirty="0">
                <a:latin typeface="Calibri"/>
                <a:cs typeface="Calibri"/>
              </a:rPr>
              <a:t>food </a:t>
            </a:r>
            <a:r>
              <a:rPr sz="1400" spc="-10" dirty="0">
                <a:latin typeface="Calibri"/>
                <a:cs typeface="Calibri"/>
              </a:rPr>
              <a:t>cost  </a:t>
            </a:r>
            <a:r>
              <a:rPr sz="1400" spc="-5" dirty="0">
                <a:latin typeface="Calibri"/>
                <a:cs typeface="Calibri"/>
              </a:rPr>
              <a:t>being followed? </a:t>
            </a:r>
            <a:r>
              <a:rPr sz="1400" spc="-10" dirty="0">
                <a:latin typeface="Calibri"/>
                <a:cs typeface="Calibri"/>
              </a:rPr>
              <a:t>For example, </a:t>
            </a:r>
            <a:r>
              <a:rPr sz="1400" spc="-5" dirty="0">
                <a:latin typeface="Calibri"/>
                <a:cs typeface="Calibri"/>
              </a:rPr>
              <a:t>we don’t start preparing </a:t>
            </a:r>
            <a:r>
              <a:rPr sz="1400" spc="-10" dirty="0">
                <a:latin typeface="Calibri"/>
                <a:cs typeface="Calibri"/>
              </a:rPr>
              <a:t>orders </a:t>
            </a:r>
            <a:r>
              <a:rPr sz="1400" dirty="0">
                <a:latin typeface="Calibri"/>
                <a:cs typeface="Calibri"/>
              </a:rPr>
              <a:t>in</a:t>
            </a:r>
            <a:r>
              <a:rPr sz="1400" spc="40" dirty="0">
                <a:latin typeface="Calibri"/>
                <a:cs typeface="Calibri"/>
              </a:rPr>
              <a:t> </a:t>
            </a:r>
            <a:r>
              <a:rPr sz="1400" spc="-10" dirty="0">
                <a:latin typeface="Calibri"/>
                <a:cs typeface="Calibri"/>
              </a:rPr>
              <a:t>advance.</a:t>
            </a:r>
            <a:endParaRPr sz="1400">
              <a:latin typeface="Calibri"/>
              <a:cs typeface="Calibri"/>
            </a:endParaRPr>
          </a:p>
          <a:p>
            <a:pPr marL="492125" marR="369570" indent="-287020" algn="just">
              <a:buFont typeface="Arial"/>
              <a:buChar char="•"/>
              <a:tabLst>
                <a:tab pos="492759" algn="l"/>
              </a:tabLst>
            </a:pPr>
            <a:r>
              <a:rPr sz="1400" b="1" spc="-15" dirty="0">
                <a:latin typeface="Calibri"/>
                <a:cs typeface="Calibri"/>
              </a:rPr>
              <a:t>Training </a:t>
            </a:r>
            <a:r>
              <a:rPr sz="1400" b="1" dirty="0">
                <a:latin typeface="Calibri"/>
                <a:cs typeface="Calibri"/>
              </a:rPr>
              <a:t>Schedule: </a:t>
            </a:r>
            <a:r>
              <a:rPr sz="1400" spc="-25" dirty="0">
                <a:latin typeface="Calibri"/>
                <a:cs typeface="Calibri"/>
              </a:rPr>
              <a:t>Try </a:t>
            </a:r>
            <a:r>
              <a:rPr sz="1400" spc="-10" dirty="0">
                <a:latin typeface="Calibri"/>
                <a:cs typeface="Calibri"/>
              </a:rPr>
              <a:t>to </a:t>
            </a:r>
            <a:r>
              <a:rPr sz="1400" spc="-5" dirty="0">
                <a:latin typeface="Calibri"/>
                <a:cs typeface="Calibri"/>
              </a:rPr>
              <a:t>train </a:t>
            </a:r>
            <a:r>
              <a:rPr sz="1400" spc="-10" dirty="0">
                <a:latin typeface="Calibri"/>
                <a:cs typeface="Calibri"/>
              </a:rPr>
              <a:t>new </a:t>
            </a:r>
            <a:r>
              <a:rPr sz="1400" spc="-5" dirty="0">
                <a:latin typeface="Calibri"/>
                <a:cs typeface="Calibri"/>
              </a:rPr>
              <a:t>team </a:t>
            </a:r>
            <a:r>
              <a:rPr sz="1400" spc="-10" dirty="0">
                <a:latin typeface="Calibri"/>
                <a:cs typeface="Calibri"/>
              </a:rPr>
              <a:t>members </a:t>
            </a:r>
            <a:r>
              <a:rPr sz="1400" spc="-5" dirty="0">
                <a:latin typeface="Calibri"/>
                <a:cs typeface="Calibri"/>
              </a:rPr>
              <a:t>on slower </a:t>
            </a:r>
            <a:r>
              <a:rPr sz="1400" spc="-10" dirty="0">
                <a:latin typeface="Calibri"/>
                <a:cs typeface="Calibri"/>
              </a:rPr>
              <a:t>days. </a:t>
            </a:r>
            <a:r>
              <a:rPr sz="1400" spc="-5" dirty="0">
                <a:latin typeface="Calibri"/>
                <a:cs typeface="Calibri"/>
              </a:rPr>
              <a:t>This </a:t>
            </a:r>
            <a:r>
              <a:rPr sz="1400" dirty="0">
                <a:latin typeface="Calibri"/>
                <a:cs typeface="Calibri"/>
              </a:rPr>
              <a:t>will </a:t>
            </a:r>
            <a:r>
              <a:rPr sz="1400" spc="-5" dirty="0">
                <a:latin typeface="Calibri"/>
                <a:cs typeface="Calibri"/>
              </a:rPr>
              <a:t>help</a:t>
            </a:r>
            <a:r>
              <a:rPr lang="en-US" sz="1400" spc="-5" dirty="0">
                <a:latin typeface="Calibri"/>
                <a:cs typeface="Calibri"/>
              </a:rPr>
              <a:t> </a:t>
            </a:r>
            <a:r>
              <a:rPr sz="1400" spc="-5" dirty="0">
                <a:latin typeface="Calibri"/>
                <a:cs typeface="Calibri"/>
              </a:rPr>
              <a:t> them </a:t>
            </a:r>
            <a:r>
              <a:rPr sz="1400" dirty="0">
                <a:latin typeface="Calibri"/>
                <a:cs typeface="Calibri"/>
              </a:rPr>
              <a:t>learn in a less </a:t>
            </a:r>
            <a:r>
              <a:rPr sz="1400" spc="-5" dirty="0">
                <a:latin typeface="Calibri"/>
                <a:cs typeface="Calibri"/>
              </a:rPr>
              <a:t>stressful </a:t>
            </a:r>
            <a:r>
              <a:rPr sz="1400" spc="-10" dirty="0">
                <a:latin typeface="Calibri"/>
                <a:cs typeface="Calibri"/>
              </a:rPr>
              <a:t>environment </a:t>
            </a:r>
            <a:r>
              <a:rPr sz="1400" spc="-5" dirty="0">
                <a:latin typeface="Calibri"/>
                <a:cs typeface="Calibri"/>
              </a:rPr>
              <a:t>and </a:t>
            </a:r>
            <a:r>
              <a:rPr sz="1400" dirty="0">
                <a:latin typeface="Calibri"/>
                <a:cs typeface="Calibri"/>
              </a:rPr>
              <a:t>will also allow </a:t>
            </a:r>
            <a:r>
              <a:rPr sz="1400" spc="-5" dirty="0">
                <a:latin typeface="Calibri"/>
                <a:cs typeface="Calibri"/>
              </a:rPr>
              <a:t>us </a:t>
            </a:r>
            <a:r>
              <a:rPr sz="1400" spc="-10" dirty="0">
                <a:latin typeface="Calibri"/>
                <a:cs typeface="Calibri"/>
              </a:rPr>
              <a:t>to </a:t>
            </a:r>
            <a:r>
              <a:rPr sz="1400" spc="-5" dirty="0">
                <a:latin typeface="Calibri"/>
                <a:cs typeface="Calibri"/>
              </a:rPr>
              <a:t>give them the</a:t>
            </a:r>
            <a:r>
              <a:rPr lang="en-US" sz="1400" spc="-5" dirty="0">
                <a:latin typeface="Calibri"/>
                <a:cs typeface="Calibri"/>
              </a:rPr>
              <a:t> </a:t>
            </a:r>
            <a:r>
              <a:rPr sz="1400" spc="-5" dirty="0">
                <a:latin typeface="Calibri"/>
                <a:cs typeface="Calibri"/>
              </a:rPr>
              <a:t> </a:t>
            </a:r>
            <a:r>
              <a:rPr sz="1400" spc="-10" dirty="0">
                <a:latin typeface="Calibri"/>
                <a:cs typeface="Calibri"/>
              </a:rPr>
              <a:t>proper </a:t>
            </a:r>
            <a:r>
              <a:rPr sz="1400" spc="-5" dirty="0">
                <a:latin typeface="Calibri"/>
                <a:cs typeface="Calibri"/>
              </a:rPr>
              <a:t>time </a:t>
            </a:r>
            <a:r>
              <a:rPr sz="1400" dirty="0">
                <a:latin typeface="Calibri"/>
                <a:cs typeface="Calibri"/>
              </a:rPr>
              <a:t>and</a:t>
            </a:r>
            <a:r>
              <a:rPr sz="1400" spc="-5" dirty="0">
                <a:latin typeface="Calibri"/>
                <a:cs typeface="Calibri"/>
              </a:rPr>
              <a:t> </a:t>
            </a:r>
            <a:r>
              <a:rPr sz="1400" spc="-10" dirty="0">
                <a:latin typeface="Calibri"/>
                <a:cs typeface="Calibri"/>
              </a:rPr>
              <a:t>attention.</a:t>
            </a:r>
            <a:endParaRPr lang="en-US" sz="1400" dirty="0">
              <a:latin typeface="Calibri"/>
              <a:cs typeface="Calibri"/>
            </a:endParaRPr>
          </a:p>
          <a:p>
            <a:pPr marL="492759" indent="-287020" algn="just">
              <a:lnSpc>
                <a:spcPct val="100000"/>
              </a:lnSpc>
              <a:buFont typeface="Arial"/>
              <a:buChar char="•"/>
              <a:tabLst>
                <a:tab pos="492759" algn="l"/>
              </a:tabLst>
            </a:pPr>
            <a:r>
              <a:rPr sz="1400" b="1" spc="-5" dirty="0">
                <a:latin typeface="Calibri"/>
                <a:cs typeface="Calibri"/>
              </a:rPr>
              <a:t>Follow-up: </a:t>
            </a:r>
            <a:r>
              <a:rPr sz="1400" spc="-15" dirty="0">
                <a:latin typeface="Calibri"/>
                <a:cs typeface="Calibri"/>
              </a:rPr>
              <a:t>Training </a:t>
            </a:r>
            <a:r>
              <a:rPr sz="1400" spc="-5" dirty="0">
                <a:latin typeface="Calibri"/>
                <a:cs typeface="Calibri"/>
              </a:rPr>
              <a:t>Manager does </a:t>
            </a:r>
            <a:r>
              <a:rPr sz="1400" spc="-30" dirty="0">
                <a:latin typeface="Calibri"/>
                <a:cs typeface="Calibri"/>
              </a:rPr>
              <a:t>DAILY </a:t>
            </a:r>
            <a:r>
              <a:rPr sz="1400" spc="-5" dirty="0">
                <a:latin typeface="Calibri"/>
                <a:cs typeface="Calibri"/>
              </a:rPr>
              <a:t>follow </a:t>
            </a:r>
            <a:r>
              <a:rPr sz="1400" spc="-10" dirty="0">
                <a:latin typeface="Calibri"/>
                <a:cs typeface="Calibri"/>
              </a:rPr>
              <a:t>ups </a:t>
            </a:r>
            <a:r>
              <a:rPr sz="1400" spc="-5" dirty="0">
                <a:latin typeface="Calibri"/>
                <a:cs typeface="Calibri"/>
              </a:rPr>
              <a:t>describing the </a:t>
            </a:r>
            <a:r>
              <a:rPr sz="1400" spc="-15" dirty="0">
                <a:latin typeface="Calibri"/>
                <a:cs typeface="Calibri"/>
              </a:rPr>
              <a:t>day </a:t>
            </a:r>
            <a:r>
              <a:rPr sz="1400" spc="-10" dirty="0">
                <a:latin typeface="Calibri"/>
                <a:cs typeface="Calibri"/>
              </a:rPr>
              <a:t>for </a:t>
            </a:r>
            <a:r>
              <a:rPr sz="1400" spc="-5" dirty="0">
                <a:latin typeface="Calibri"/>
                <a:cs typeface="Calibri"/>
              </a:rPr>
              <a:t>them</a:t>
            </a:r>
            <a:r>
              <a:rPr sz="1400" spc="105" dirty="0">
                <a:latin typeface="Calibri"/>
                <a:cs typeface="Calibri"/>
              </a:rPr>
              <a:t> </a:t>
            </a:r>
            <a:r>
              <a:rPr sz="1400" spc="-5" dirty="0">
                <a:latin typeface="Calibri"/>
                <a:cs typeface="Calibri"/>
              </a:rPr>
              <a:t>and</a:t>
            </a:r>
            <a:endParaRPr sz="1400">
              <a:latin typeface="Calibri"/>
              <a:cs typeface="Calibri"/>
            </a:endParaRPr>
          </a:p>
          <a:p>
            <a:pPr marL="492125" algn="just">
              <a:lnSpc>
                <a:spcPct val="100000"/>
              </a:lnSpc>
            </a:pPr>
            <a:r>
              <a:rPr sz="1400" spc="-5" dirty="0">
                <a:latin typeface="Calibri"/>
                <a:cs typeface="Calibri"/>
              </a:rPr>
              <a:t>providing </a:t>
            </a:r>
            <a:r>
              <a:rPr sz="1400" spc="-10" dirty="0">
                <a:latin typeface="Calibri"/>
                <a:cs typeface="Calibri"/>
              </a:rPr>
              <a:t>feedback, </a:t>
            </a:r>
            <a:r>
              <a:rPr sz="1400" spc="-5" dirty="0">
                <a:latin typeface="Calibri"/>
                <a:cs typeface="Calibri"/>
              </a:rPr>
              <a:t>coaching and </a:t>
            </a:r>
            <a:r>
              <a:rPr sz="1400" dirty="0">
                <a:latin typeface="Calibri"/>
                <a:cs typeface="Calibri"/>
              </a:rPr>
              <a:t>lots </a:t>
            </a:r>
            <a:r>
              <a:rPr sz="1400" spc="-5" dirty="0">
                <a:latin typeface="Calibri"/>
                <a:cs typeface="Calibri"/>
              </a:rPr>
              <a:t>of positive</a:t>
            </a:r>
            <a:r>
              <a:rPr sz="1400" spc="20" dirty="0">
                <a:latin typeface="Calibri"/>
                <a:cs typeface="Calibri"/>
              </a:rPr>
              <a:t> </a:t>
            </a:r>
            <a:r>
              <a:rPr sz="1400" spc="-5" dirty="0">
                <a:latin typeface="Calibri"/>
                <a:cs typeface="Calibri"/>
              </a:rPr>
              <a:t>comments</a:t>
            </a:r>
            <a:r>
              <a:rPr lang="en-US" sz="1400" spc="-5" dirty="0">
                <a:latin typeface="Calibri"/>
                <a:cs typeface="Calibri"/>
              </a:rPr>
              <a:t>.</a:t>
            </a:r>
            <a:endParaRPr sz="1400" spc="-5" dirty="0">
              <a:latin typeface="Calibri"/>
              <a:cs typeface="Calibri"/>
            </a:endParaRPr>
          </a:p>
          <a:p>
            <a:pPr marL="492125" algn="just"/>
            <a:endParaRPr lang="en-US" sz="1400" spc="-5" dirty="0">
              <a:latin typeface="Calibri"/>
              <a:cs typeface="Calibri"/>
            </a:endParaRPr>
          </a:p>
          <a:p>
            <a:pPr marL="492125" algn="just"/>
            <a:endParaRPr lang="en-US" sz="1400" spc="-5" dirty="0">
              <a:latin typeface="Calibri"/>
              <a:cs typeface="Calibri"/>
            </a:endParaRPr>
          </a:p>
          <a:p>
            <a:pPr marL="492125" algn="just"/>
            <a:endParaRPr lang="en-US" sz="1400" spc="-5" dirty="0">
              <a:latin typeface="Calibri"/>
              <a:cs typeface="Calibri"/>
            </a:endParaRPr>
          </a:p>
          <a:p>
            <a:pPr marL="492125" algn="just"/>
            <a:endParaRPr lang="en-US" sz="1400" spc="-5" dirty="0">
              <a:latin typeface="Calibri"/>
              <a:cs typeface="Calibri"/>
            </a:endParaRPr>
          </a:p>
          <a:p>
            <a:pPr marL="492125" algn="just"/>
            <a:endParaRPr lang="en-US" sz="1400" spc="-5" dirty="0">
              <a:latin typeface="Calibri"/>
              <a:cs typeface="Calibri"/>
            </a:endParaRPr>
          </a:p>
          <a:p>
            <a:pPr marL="777875" indent="-285750" algn="just">
              <a:buFont typeface="Arial"/>
              <a:buChar char="•"/>
            </a:pPr>
            <a:endParaRPr lang="en-US" sz="1400" spc="-5"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13</a:t>
            </a:fld>
            <a:endParaRPr spc="1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2885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16223" y="676668"/>
            <a:ext cx="375678"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438144" y="676668"/>
            <a:ext cx="1338834"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663690" cy="708912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Food </a:t>
            </a:r>
            <a:r>
              <a:rPr sz="1800" b="1" spc="-10" dirty="0">
                <a:latin typeface="Calibri"/>
                <a:cs typeface="Calibri"/>
              </a:rPr>
              <a:t>Cost </a:t>
            </a:r>
            <a:r>
              <a:rPr lang="en-US" sz="1800" b="1" dirty="0">
                <a:latin typeface="Calibri"/>
                <a:cs typeface="Calibri"/>
              </a:rPr>
              <a:t>–</a:t>
            </a:r>
            <a:r>
              <a:rPr sz="1800" b="1" spc="-40" dirty="0">
                <a:latin typeface="Calibri"/>
                <a:cs typeface="Calibri"/>
              </a:rPr>
              <a:t> </a:t>
            </a:r>
            <a:r>
              <a:rPr sz="1800" b="1" spc="-5" dirty="0">
                <a:latin typeface="Calibri"/>
                <a:cs typeface="Calibri"/>
              </a:rPr>
              <a:t>Purchasing</a:t>
            </a:r>
            <a:r>
              <a:rPr lang="en-US" sz="1800" b="1" spc="-5" dirty="0">
                <a:latin typeface="Calibri"/>
                <a:cs typeface="Calibri"/>
              </a:rPr>
              <a:t>/Inventory</a:t>
            </a:r>
            <a:endParaRPr sz="1800" dirty="0">
              <a:latin typeface="Calibri"/>
              <a:cs typeface="Calibri"/>
            </a:endParaRPr>
          </a:p>
          <a:p>
            <a:pPr>
              <a:lnSpc>
                <a:spcPct val="100000"/>
              </a:lnSpc>
              <a:spcBef>
                <a:spcPts val="55"/>
              </a:spcBef>
            </a:pPr>
            <a:endParaRPr sz="2100" dirty="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Pars: </a:t>
            </a:r>
            <a:r>
              <a:rPr sz="1400" spc="-5" dirty="0">
                <a:latin typeface="Calibri"/>
                <a:cs typeface="Calibri"/>
              </a:rPr>
              <a:t>TRUCK </a:t>
            </a:r>
            <a:r>
              <a:rPr sz="1400" spc="-35" dirty="0">
                <a:latin typeface="Calibri"/>
                <a:cs typeface="Calibri"/>
              </a:rPr>
              <a:t>PARS </a:t>
            </a:r>
            <a:r>
              <a:rPr sz="1400" b="1" spc="-10" dirty="0">
                <a:latin typeface="Calibri"/>
                <a:cs typeface="Calibri"/>
              </a:rPr>
              <a:t>MUST </a:t>
            </a:r>
            <a:r>
              <a:rPr sz="1400" dirty="0">
                <a:latin typeface="Calibri"/>
                <a:cs typeface="Calibri"/>
              </a:rPr>
              <a:t>BE </a:t>
            </a:r>
            <a:r>
              <a:rPr sz="1400" spc="-15" dirty="0">
                <a:latin typeface="Calibri"/>
                <a:cs typeface="Calibri"/>
              </a:rPr>
              <a:t>ACCURATE </a:t>
            </a:r>
            <a:r>
              <a:rPr sz="1400" dirty="0">
                <a:latin typeface="Calibri"/>
                <a:cs typeface="Calibri"/>
              </a:rPr>
              <a:t>– </a:t>
            </a:r>
            <a:r>
              <a:rPr sz="1400" spc="-10" dirty="0">
                <a:latin typeface="Calibri"/>
                <a:cs typeface="Calibri"/>
              </a:rPr>
              <a:t>monitored </a:t>
            </a:r>
            <a:r>
              <a:rPr sz="1400" dirty="0">
                <a:latin typeface="Calibri"/>
                <a:cs typeface="Calibri"/>
              </a:rPr>
              <a:t>in </a:t>
            </a:r>
            <a:r>
              <a:rPr sz="1400" spc="-10" dirty="0">
                <a:latin typeface="Calibri"/>
                <a:cs typeface="Calibri"/>
              </a:rPr>
              <a:t>dollars </a:t>
            </a:r>
            <a:r>
              <a:rPr sz="1400" spc="-5" dirty="0">
                <a:latin typeface="Calibri"/>
                <a:cs typeface="Calibri"/>
              </a:rPr>
              <a:t>and cents, not</a:t>
            </a:r>
            <a:r>
              <a:rPr sz="1400" spc="80" dirty="0">
                <a:latin typeface="Calibri"/>
                <a:cs typeface="Calibri"/>
              </a:rPr>
              <a:t> </a:t>
            </a:r>
            <a:r>
              <a:rPr sz="1400" spc="-5" dirty="0">
                <a:latin typeface="Calibri"/>
                <a:cs typeface="Calibri"/>
              </a:rPr>
              <a:t>just</a:t>
            </a:r>
            <a:endParaRPr sz="1400" dirty="0">
              <a:latin typeface="Calibri"/>
              <a:cs typeface="Calibri"/>
            </a:endParaRPr>
          </a:p>
          <a:p>
            <a:pPr marL="492759">
              <a:lnSpc>
                <a:spcPct val="100000"/>
              </a:lnSpc>
              <a:spcBef>
                <a:spcPts val="5"/>
              </a:spcBef>
            </a:pPr>
            <a:r>
              <a:rPr sz="1400" spc="-5" dirty="0">
                <a:latin typeface="Calibri"/>
                <a:cs typeface="Calibri"/>
              </a:rPr>
              <a:t>cases!</a:t>
            </a:r>
            <a:endParaRPr sz="1400" dirty="0">
              <a:latin typeface="Calibri"/>
              <a:cs typeface="Calibri"/>
            </a:endParaRPr>
          </a:p>
          <a:p>
            <a:pPr marL="492759" marR="212725" indent="-287020">
              <a:lnSpc>
                <a:spcPct val="100000"/>
              </a:lnSpc>
              <a:buFont typeface="Arial"/>
              <a:buChar char="•"/>
              <a:tabLst>
                <a:tab pos="492125" algn="l"/>
                <a:tab pos="492759" algn="l"/>
              </a:tabLst>
            </a:pPr>
            <a:r>
              <a:rPr sz="1400" b="1" dirty="0">
                <a:latin typeface="Calibri"/>
                <a:cs typeface="Calibri"/>
              </a:rPr>
              <a:t>Fluid: </a:t>
            </a:r>
            <a:r>
              <a:rPr sz="1400" spc="-5" dirty="0">
                <a:latin typeface="Calibri"/>
                <a:cs typeface="Calibri"/>
              </a:rPr>
              <a:t>remember that your truck </a:t>
            </a:r>
            <a:r>
              <a:rPr sz="1400" spc="-10" dirty="0">
                <a:latin typeface="Calibri"/>
                <a:cs typeface="Calibri"/>
              </a:rPr>
              <a:t>pars are </a:t>
            </a:r>
            <a:r>
              <a:rPr sz="1400" spc="-5" dirty="0">
                <a:latin typeface="Calibri"/>
                <a:cs typeface="Calibri"/>
              </a:rPr>
              <a:t>fluid. This </a:t>
            </a:r>
            <a:r>
              <a:rPr sz="1400" dirty="0">
                <a:latin typeface="Calibri"/>
                <a:cs typeface="Calibri"/>
              </a:rPr>
              <a:t>will </a:t>
            </a:r>
            <a:r>
              <a:rPr sz="1400" spc="-10" dirty="0">
                <a:latin typeface="Calibri"/>
                <a:cs typeface="Calibri"/>
              </a:rPr>
              <a:t>change </a:t>
            </a:r>
            <a:r>
              <a:rPr sz="1400" spc="-5" dirty="0">
                <a:latin typeface="Calibri"/>
                <a:cs typeface="Calibri"/>
              </a:rPr>
              <a:t>based on </a:t>
            </a:r>
            <a:r>
              <a:rPr sz="1400" spc="-20" dirty="0">
                <a:latin typeface="Calibri"/>
                <a:cs typeface="Calibri"/>
              </a:rPr>
              <a:t>weather,  </a:t>
            </a:r>
            <a:r>
              <a:rPr sz="1400" spc="-10" dirty="0">
                <a:latin typeface="Calibri"/>
                <a:cs typeface="Calibri"/>
              </a:rPr>
              <a:t>events</a:t>
            </a:r>
            <a:r>
              <a:rPr sz="1400" spc="10" dirty="0">
                <a:latin typeface="Calibri"/>
                <a:cs typeface="Calibri"/>
              </a:rPr>
              <a:t> </a:t>
            </a:r>
            <a:r>
              <a:rPr sz="1400" spc="-10" dirty="0">
                <a:latin typeface="Calibri"/>
                <a:cs typeface="Calibri"/>
              </a:rPr>
              <a:t>etc.</a:t>
            </a:r>
            <a:endParaRPr sz="1400" dirty="0">
              <a:latin typeface="Calibri"/>
              <a:cs typeface="Calibri"/>
            </a:endParaRPr>
          </a:p>
          <a:p>
            <a:pPr marL="492759" marR="15875" indent="-287020">
              <a:lnSpc>
                <a:spcPct val="100000"/>
              </a:lnSpc>
              <a:buFont typeface="Arial"/>
              <a:buChar char="•"/>
              <a:tabLst>
                <a:tab pos="492125" algn="l"/>
                <a:tab pos="492759" algn="l"/>
              </a:tabLst>
            </a:pPr>
            <a:r>
              <a:rPr sz="1400" b="1" dirty="0">
                <a:latin typeface="Calibri"/>
                <a:cs typeface="Calibri"/>
              </a:rPr>
              <a:t>Multiple </a:t>
            </a:r>
            <a:r>
              <a:rPr sz="1400" b="1" spc="-5" dirty="0">
                <a:latin typeface="Calibri"/>
                <a:cs typeface="Calibri"/>
              </a:rPr>
              <a:t>Pars: </a:t>
            </a:r>
            <a:r>
              <a:rPr sz="1400" spc="-15" dirty="0">
                <a:latin typeface="Calibri"/>
                <a:cs typeface="Calibri"/>
              </a:rPr>
              <a:t>have </a:t>
            </a:r>
            <a:r>
              <a:rPr sz="1400" spc="-5" dirty="0">
                <a:latin typeface="Calibri"/>
                <a:cs typeface="Calibri"/>
              </a:rPr>
              <a:t>multiple par levels set </a:t>
            </a:r>
            <a:r>
              <a:rPr sz="1400" spc="-10" dirty="0">
                <a:latin typeface="Calibri"/>
                <a:cs typeface="Calibri"/>
              </a:rPr>
              <a:t>for </a:t>
            </a:r>
            <a:r>
              <a:rPr sz="1400" spc="-5" dirty="0">
                <a:latin typeface="Calibri"/>
                <a:cs typeface="Calibri"/>
              </a:rPr>
              <a:t>your </a:t>
            </a:r>
            <a:r>
              <a:rPr sz="1400" spc="-20" dirty="0">
                <a:latin typeface="Calibri"/>
                <a:cs typeface="Calibri"/>
              </a:rPr>
              <a:t>ready. </a:t>
            </a:r>
            <a:r>
              <a:rPr sz="1400" spc="-10" dirty="0">
                <a:latin typeface="Calibri"/>
                <a:cs typeface="Calibri"/>
              </a:rPr>
              <a:t>For example: Have pars for  </a:t>
            </a:r>
            <a:r>
              <a:rPr sz="1400" dirty="0">
                <a:latin typeface="Calibri"/>
                <a:cs typeface="Calibri"/>
              </a:rPr>
              <a:t>a </a:t>
            </a:r>
            <a:r>
              <a:rPr sz="1400" spc="-5" dirty="0">
                <a:latin typeface="Calibri"/>
                <a:cs typeface="Calibri"/>
              </a:rPr>
              <a:t>20,000 week, </a:t>
            </a:r>
            <a:r>
              <a:rPr sz="1400" dirty="0">
                <a:latin typeface="Calibri"/>
                <a:cs typeface="Calibri"/>
              </a:rPr>
              <a:t>a </a:t>
            </a:r>
            <a:r>
              <a:rPr sz="1400" spc="-5" dirty="0">
                <a:latin typeface="Calibri"/>
                <a:cs typeface="Calibri"/>
              </a:rPr>
              <a:t>25,000 week, and </a:t>
            </a:r>
            <a:r>
              <a:rPr sz="1400" dirty="0">
                <a:latin typeface="Calibri"/>
                <a:cs typeface="Calibri"/>
              </a:rPr>
              <a:t>a</a:t>
            </a:r>
            <a:r>
              <a:rPr sz="1400" spc="30" dirty="0">
                <a:latin typeface="Calibri"/>
                <a:cs typeface="Calibri"/>
              </a:rPr>
              <a:t> </a:t>
            </a:r>
            <a:r>
              <a:rPr sz="1400" spc="-5" dirty="0">
                <a:latin typeface="Calibri"/>
                <a:cs typeface="Calibri"/>
              </a:rPr>
              <a:t>30,000.</a:t>
            </a:r>
            <a:endParaRPr sz="1400" dirty="0">
              <a:latin typeface="Calibri"/>
              <a:cs typeface="Calibri"/>
            </a:endParaRPr>
          </a:p>
          <a:p>
            <a:pPr marL="492759" indent="-287020">
              <a:lnSpc>
                <a:spcPct val="100000"/>
              </a:lnSpc>
              <a:buFont typeface="Arial"/>
              <a:buChar char="•"/>
              <a:tabLst>
                <a:tab pos="492125" algn="l"/>
                <a:tab pos="492759" algn="l"/>
              </a:tabLst>
            </a:pPr>
            <a:r>
              <a:rPr sz="1400" b="1" spc="-15" dirty="0">
                <a:latin typeface="Calibri"/>
                <a:cs typeface="Calibri"/>
              </a:rPr>
              <a:t>Truck </a:t>
            </a:r>
            <a:r>
              <a:rPr sz="1400" b="1" spc="-5" dirty="0">
                <a:latin typeface="Calibri"/>
                <a:cs typeface="Calibri"/>
              </a:rPr>
              <a:t>#1 </a:t>
            </a:r>
            <a:r>
              <a:rPr sz="1400" b="1" dirty="0">
                <a:latin typeface="Calibri"/>
                <a:cs typeface="Calibri"/>
              </a:rPr>
              <a:t>of the </a:t>
            </a:r>
            <a:r>
              <a:rPr sz="1400" b="1" spc="-5" dirty="0">
                <a:latin typeface="Calibri"/>
                <a:cs typeface="Calibri"/>
              </a:rPr>
              <a:t>Period: </a:t>
            </a:r>
            <a:r>
              <a:rPr sz="1400" spc="-10" dirty="0">
                <a:latin typeface="Calibri"/>
                <a:cs typeface="Calibri"/>
              </a:rPr>
              <a:t>Avoid </a:t>
            </a:r>
            <a:r>
              <a:rPr sz="1400" spc="-5" dirty="0">
                <a:latin typeface="Calibri"/>
                <a:cs typeface="Calibri"/>
              </a:rPr>
              <a:t>using truck #1 of the </a:t>
            </a:r>
            <a:r>
              <a:rPr sz="1400" dirty="0">
                <a:latin typeface="Calibri"/>
                <a:cs typeface="Calibri"/>
              </a:rPr>
              <a:t>period </a:t>
            </a:r>
            <a:r>
              <a:rPr sz="1400" spc="-10" dirty="0">
                <a:latin typeface="Calibri"/>
                <a:cs typeface="Calibri"/>
              </a:rPr>
              <a:t>to </a:t>
            </a:r>
            <a:r>
              <a:rPr sz="1400" spc="-5" dirty="0">
                <a:latin typeface="Calibri"/>
                <a:cs typeface="Calibri"/>
              </a:rPr>
              <a:t>pad your par</a:t>
            </a:r>
            <a:r>
              <a:rPr sz="1400" spc="-10" dirty="0">
                <a:latin typeface="Calibri"/>
                <a:cs typeface="Calibri"/>
              </a:rPr>
              <a:t> </a:t>
            </a:r>
            <a:r>
              <a:rPr sz="1400" spc="-5" dirty="0">
                <a:latin typeface="Calibri"/>
                <a:cs typeface="Calibri"/>
              </a:rPr>
              <a:t>levels</a:t>
            </a:r>
            <a:endParaRPr sz="1400" dirty="0">
              <a:latin typeface="Calibri"/>
              <a:cs typeface="Calibri"/>
            </a:endParaRPr>
          </a:p>
          <a:p>
            <a:pPr marL="492759" marR="273050" indent="-287020">
              <a:lnSpc>
                <a:spcPct val="100000"/>
              </a:lnSpc>
              <a:buFont typeface="Arial"/>
              <a:buChar char="•"/>
              <a:tabLst>
                <a:tab pos="492125" algn="l"/>
                <a:tab pos="492759" algn="l"/>
              </a:tabLst>
            </a:pPr>
            <a:r>
              <a:rPr sz="1400" b="1" spc="-20" dirty="0">
                <a:latin typeface="Calibri"/>
                <a:cs typeface="Calibri"/>
              </a:rPr>
              <a:t>Transfers: </a:t>
            </a:r>
            <a:r>
              <a:rPr sz="1400" spc="-5" dirty="0">
                <a:latin typeface="Calibri"/>
                <a:cs typeface="Calibri"/>
              </a:rPr>
              <a:t>be </a:t>
            </a:r>
            <a:r>
              <a:rPr sz="1400" spc="-10" dirty="0">
                <a:latin typeface="Calibri"/>
                <a:cs typeface="Calibri"/>
              </a:rPr>
              <a:t>sure to </a:t>
            </a:r>
            <a:r>
              <a:rPr sz="1400" spc="-5" dirty="0">
                <a:latin typeface="Calibri"/>
                <a:cs typeface="Calibri"/>
              </a:rPr>
              <a:t>use </a:t>
            </a:r>
            <a:r>
              <a:rPr sz="1400" spc="-10" dirty="0">
                <a:latin typeface="Calibri"/>
                <a:cs typeface="Calibri"/>
              </a:rPr>
              <a:t>transfer document </a:t>
            </a:r>
            <a:r>
              <a:rPr sz="1400" spc="-5" dirty="0">
                <a:latin typeface="Calibri"/>
                <a:cs typeface="Calibri"/>
              </a:rPr>
              <a:t>on R365. It </a:t>
            </a:r>
            <a:r>
              <a:rPr sz="1400" dirty="0">
                <a:latin typeface="Calibri"/>
                <a:cs typeface="Calibri"/>
              </a:rPr>
              <a:t>is </a:t>
            </a:r>
            <a:r>
              <a:rPr sz="1400" spc="-5" dirty="0">
                <a:latin typeface="Calibri"/>
                <a:cs typeface="Calibri"/>
              </a:rPr>
              <a:t>the responsibility of the  </a:t>
            </a:r>
            <a:r>
              <a:rPr sz="1400" spc="-10" dirty="0">
                <a:latin typeface="Calibri"/>
                <a:cs typeface="Calibri"/>
              </a:rPr>
              <a:t>store </a:t>
            </a:r>
            <a:r>
              <a:rPr sz="1400" b="1" dirty="0">
                <a:solidFill>
                  <a:srgbClr val="DE0028"/>
                </a:solidFill>
                <a:latin typeface="Calibri"/>
                <a:cs typeface="Calibri"/>
              </a:rPr>
              <a:t>giving the product </a:t>
            </a:r>
            <a:r>
              <a:rPr sz="1400" spc="-10" dirty="0">
                <a:latin typeface="Calibri"/>
                <a:cs typeface="Calibri"/>
              </a:rPr>
              <a:t>to </a:t>
            </a:r>
            <a:r>
              <a:rPr sz="1400" spc="-5" dirty="0">
                <a:latin typeface="Calibri"/>
                <a:cs typeface="Calibri"/>
              </a:rPr>
              <a:t>submit this</a:t>
            </a:r>
            <a:r>
              <a:rPr sz="1400" spc="-45" dirty="0">
                <a:latin typeface="Calibri"/>
                <a:cs typeface="Calibri"/>
              </a:rPr>
              <a:t> </a:t>
            </a:r>
            <a:r>
              <a:rPr sz="1400" spc="-10" dirty="0">
                <a:latin typeface="Calibri"/>
                <a:cs typeface="Calibri"/>
              </a:rPr>
              <a:t>form.</a:t>
            </a:r>
            <a:endParaRPr sz="1400" dirty="0">
              <a:latin typeface="Calibri"/>
              <a:cs typeface="Calibri"/>
            </a:endParaRPr>
          </a:p>
          <a:p>
            <a:pPr marL="492759" marR="5080" indent="-287020">
              <a:lnSpc>
                <a:spcPct val="100000"/>
              </a:lnSpc>
              <a:buFont typeface="Arial"/>
              <a:buChar char="•"/>
              <a:tabLst>
                <a:tab pos="492125" algn="l"/>
                <a:tab pos="492759" algn="l"/>
              </a:tabLst>
            </a:pPr>
            <a:r>
              <a:rPr sz="1400" b="1" dirty="0">
                <a:latin typeface="Calibri"/>
                <a:cs typeface="Calibri"/>
              </a:rPr>
              <a:t>Buying </a:t>
            </a:r>
            <a:r>
              <a:rPr sz="1400" b="1" spc="-5" dirty="0">
                <a:latin typeface="Calibri"/>
                <a:cs typeface="Calibri"/>
              </a:rPr>
              <a:t>Locally: </a:t>
            </a:r>
            <a:r>
              <a:rPr sz="1400" dirty="0">
                <a:latin typeface="Calibri"/>
                <a:cs typeface="Calibri"/>
              </a:rPr>
              <a:t>Buying </a:t>
            </a:r>
            <a:r>
              <a:rPr sz="1400" spc="-5" dirty="0">
                <a:latin typeface="Calibri"/>
                <a:cs typeface="Calibri"/>
              </a:rPr>
              <a:t>Locally </a:t>
            </a:r>
            <a:r>
              <a:rPr sz="1400" spc="-20" dirty="0">
                <a:latin typeface="Calibri"/>
                <a:cs typeface="Calibri"/>
              </a:rPr>
              <a:t>(Sam’s </a:t>
            </a:r>
            <a:r>
              <a:rPr sz="1400" spc="-5" dirty="0">
                <a:latin typeface="Calibri"/>
                <a:cs typeface="Calibri"/>
              </a:rPr>
              <a:t>Club, Wal-Mart </a:t>
            </a:r>
            <a:r>
              <a:rPr sz="1400" spc="-10" dirty="0">
                <a:latin typeface="Calibri"/>
                <a:cs typeface="Calibri"/>
              </a:rPr>
              <a:t>etc.) </a:t>
            </a:r>
            <a:r>
              <a:rPr sz="1400" spc="-5" dirty="0">
                <a:latin typeface="Calibri"/>
                <a:cs typeface="Calibri"/>
              </a:rPr>
              <a:t>might </a:t>
            </a:r>
            <a:r>
              <a:rPr sz="1400" spc="-10" dirty="0">
                <a:latin typeface="Calibri"/>
                <a:cs typeface="Calibri"/>
              </a:rPr>
              <a:t>save </a:t>
            </a:r>
            <a:r>
              <a:rPr sz="1400" dirty="0">
                <a:latin typeface="Calibri"/>
                <a:cs typeface="Calibri"/>
              </a:rPr>
              <a:t>the </a:t>
            </a:r>
            <a:r>
              <a:rPr sz="1400" spc="-10" dirty="0">
                <a:latin typeface="Calibri"/>
                <a:cs typeface="Calibri"/>
              </a:rPr>
              <a:t>store  hundreds </a:t>
            </a:r>
            <a:r>
              <a:rPr sz="1400" dirty="0">
                <a:latin typeface="Calibri"/>
                <a:cs typeface="Calibri"/>
              </a:rPr>
              <a:t>of </a:t>
            </a:r>
            <a:r>
              <a:rPr sz="1400" spc="-10" dirty="0">
                <a:latin typeface="Calibri"/>
                <a:cs typeface="Calibri"/>
              </a:rPr>
              <a:t>dollars </a:t>
            </a:r>
            <a:r>
              <a:rPr sz="1400" dirty="0">
                <a:latin typeface="Calibri"/>
                <a:cs typeface="Calibri"/>
              </a:rPr>
              <a:t>a </a:t>
            </a:r>
            <a:r>
              <a:rPr sz="1400" spc="-5" dirty="0">
                <a:latin typeface="Calibri"/>
                <a:cs typeface="Calibri"/>
              </a:rPr>
              <a:t>period. </a:t>
            </a:r>
            <a:r>
              <a:rPr sz="1400" dirty="0">
                <a:latin typeface="Calibri"/>
                <a:cs typeface="Calibri"/>
              </a:rPr>
              <a:t>Visit </a:t>
            </a:r>
            <a:r>
              <a:rPr sz="1400" spc="-5" dirty="0">
                <a:latin typeface="Calibri"/>
                <a:cs typeface="Calibri"/>
              </a:rPr>
              <a:t>the Local </a:t>
            </a:r>
            <a:r>
              <a:rPr sz="1400" spc="-10" dirty="0">
                <a:latin typeface="Calibri"/>
                <a:cs typeface="Calibri"/>
              </a:rPr>
              <a:t>Buyers </a:t>
            </a:r>
            <a:r>
              <a:rPr sz="1400" dirty="0">
                <a:latin typeface="Calibri"/>
                <a:cs typeface="Calibri"/>
              </a:rPr>
              <a:t>Guide on </a:t>
            </a:r>
            <a:r>
              <a:rPr sz="1400" spc="-10" dirty="0">
                <a:latin typeface="Calibri"/>
                <a:cs typeface="Calibri"/>
              </a:rPr>
              <a:t>Shared </a:t>
            </a:r>
            <a:r>
              <a:rPr sz="1400" spc="-5" dirty="0">
                <a:latin typeface="Calibri"/>
                <a:cs typeface="Calibri"/>
              </a:rPr>
              <a:t>Drive </a:t>
            </a:r>
            <a:r>
              <a:rPr sz="1400" spc="-10" dirty="0">
                <a:latin typeface="Calibri"/>
                <a:cs typeface="Calibri"/>
              </a:rPr>
              <a:t>for </a:t>
            </a:r>
            <a:r>
              <a:rPr sz="1400" dirty="0">
                <a:latin typeface="Calibri"/>
                <a:cs typeface="Calibri"/>
              </a:rPr>
              <a:t>a </a:t>
            </a:r>
            <a:r>
              <a:rPr sz="1400" spc="-5" dirty="0">
                <a:latin typeface="Calibri"/>
                <a:cs typeface="Calibri"/>
              </a:rPr>
              <a:t>list of  </a:t>
            </a:r>
            <a:r>
              <a:rPr sz="1400" spc="-10" dirty="0">
                <a:latin typeface="Calibri"/>
                <a:cs typeface="Calibri"/>
              </a:rPr>
              <a:t>products.</a:t>
            </a:r>
            <a:endParaRPr sz="1400" dirty="0">
              <a:latin typeface="Calibri"/>
              <a:cs typeface="Calibri"/>
            </a:endParaRPr>
          </a:p>
          <a:p>
            <a:pPr marL="492759" marR="352425" indent="-287020">
              <a:lnSpc>
                <a:spcPct val="100000"/>
              </a:lnSpc>
              <a:buFont typeface="Arial"/>
              <a:buChar char="•"/>
              <a:tabLst>
                <a:tab pos="492125" algn="l"/>
                <a:tab pos="492759" algn="l"/>
              </a:tabLst>
            </a:pPr>
            <a:r>
              <a:rPr sz="1400" b="1" spc="-5" dirty="0">
                <a:latin typeface="Calibri"/>
                <a:cs typeface="Calibri"/>
              </a:rPr>
              <a:t>Counting: </a:t>
            </a:r>
            <a:r>
              <a:rPr sz="1400" spc="-5" dirty="0">
                <a:latin typeface="Calibri"/>
                <a:cs typeface="Calibri"/>
              </a:rPr>
              <a:t>Don’t </a:t>
            </a:r>
            <a:r>
              <a:rPr sz="1400" spc="-10" dirty="0">
                <a:latin typeface="Calibri"/>
                <a:cs typeface="Calibri"/>
              </a:rPr>
              <a:t>round counts </a:t>
            </a:r>
            <a:r>
              <a:rPr sz="1400" spc="-5" dirty="0">
                <a:latin typeface="Calibri"/>
                <a:cs typeface="Calibri"/>
              </a:rPr>
              <a:t>up or down </a:t>
            </a:r>
            <a:r>
              <a:rPr sz="1400" spc="-10" dirty="0">
                <a:latin typeface="Calibri"/>
                <a:cs typeface="Calibri"/>
              </a:rPr>
              <a:t>to </a:t>
            </a:r>
            <a:r>
              <a:rPr sz="1400" spc="-5" dirty="0">
                <a:latin typeface="Calibri"/>
                <a:cs typeface="Calibri"/>
              </a:rPr>
              <a:t>the </a:t>
            </a:r>
            <a:r>
              <a:rPr sz="1400" spc="-10" dirty="0">
                <a:latin typeface="Calibri"/>
                <a:cs typeface="Calibri"/>
              </a:rPr>
              <a:t>nearest </a:t>
            </a:r>
            <a:r>
              <a:rPr sz="1400" dirty="0">
                <a:latin typeface="Calibri"/>
                <a:cs typeface="Calibri"/>
              </a:rPr>
              <a:t>whole </a:t>
            </a:r>
            <a:r>
              <a:rPr sz="1400" spc="-25" dirty="0">
                <a:latin typeface="Calibri"/>
                <a:cs typeface="Calibri"/>
              </a:rPr>
              <a:t>number. </a:t>
            </a:r>
            <a:r>
              <a:rPr sz="1400" spc="-5" dirty="0">
                <a:latin typeface="Calibri"/>
                <a:cs typeface="Calibri"/>
              </a:rPr>
              <a:t>Instead  </a:t>
            </a:r>
            <a:r>
              <a:rPr sz="1400" spc="-10" dirty="0">
                <a:latin typeface="Calibri"/>
                <a:cs typeface="Calibri"/>
              </a:rPr>
              <a:t>count </a:t>
            </a:r>
            <a:r>
              <a:rPr sz="1400" dirty="0">
                <a:latin typeface="Calibri"/>
                <a:cs typeface="Calibri"/>
              </a:rPr>
              <a:t>in </a:t>
            </a:r>
            <a:r>
              <a:rPr sz="1400" spc="-15" dirty="0">
                <a:latin typeface="Calibri"/>
                <a:cs typeface="Calibri"/>
              </a:rPr>
              <a:t>“quarters” </a:t>
            </a:r>
            <a:r>
              <a:rPr sz="1400" dirty="0">
                <a:latin typeface="Calibri"/>
                <a:cs typeface="Calibri"/>
              </a:rPr>
              <a:t>(i.e. 1.25 </a:t>
            </a:r>
            <a:r>
              <a:rPr sz="1400" spc="-5" dirty="0">
                <a:latin typeface="Calibri"/>
                <a:cs typeface="Calibri"/>
              </a:rPr>
              <a:t>cases, or </a:t>
            </a:r>
            <a:r>
              <a:rPr sz="1400" dirty="0">
                <a:latin typeface="Calibri"/>
                <a:cs typeface="Calibri"/>
              </a:rPr>
              <a:t>3.75 </a:t>
            </a:r>
            <a:r>
              <a:rPr sz="1400" spc="-5" dirty="0">
                <a:latin typeface="Calibri"/>
                <a:cs typeface="Calibri"/>
              </a:rPr>
              <a:t>bags,</a:t>
            </a:r>
            <a:r>
              <a:rPr sz="1400" spc="10" dirty="0">
                <a:latin typeface="Calibri"/>
                <a:cs typeface="Calibri"/>
              </a:rPr>
              <a:t> </a:t>
            </a:r>
            <a:r>
              <a:rPr sz="1400" spc="-10" dirty="0">
                <a:latin typeface="Calibri"/>
                <a:cs typeface="Calibri"/>
              </a:rPr>
              <a:t>etc.)</a:t>
            </a:r>
            <a:endParaRPr sz="1400" dirty="0">
              <a:latin typeface="Calibri"/>
              <a:cs typeface="Calibri"/>
            </a:endParaRPr>
          </a:p>
          <a:p>
            <a:pPr marL="492759" marR="168275" indent="-287020">
              <a:lnSpc>
                <a:spcPct val="100000"/>
              </a:lnSpc>
              <a:buFont typeface="Arial"/>
              <a:buChar char="•"/>
              <a:tabLst>
                <a:tab pos="492125" algn="l"/>
                <a:tab pos="492759" algn="l"/>
              </a:tabLst>
            </a:pPr>
            <a:r>
              <a:rPr sz="1400" b="1" dirty="0">
                <a:latin typeface="Calibri"/>
                <a:cs typeface="Calibri"/>
              </a:rPr>
              <a:t>How </a:t>
            </a:r>
            <a:r>
              <a:rPr sz="1400" b="1" spc="-5" dirty="0">
                <a:latin typeface="Calibri"/>
                <a:cs typeface="Calibri"/>
              </a:rPr>
              <a:t>much to </a:t>
            </a:r>
            <a:r>
              <a:rPr sz="1400" b="1" dirty="0">
                <a:latin typeface="Calibri"/>
                <a:cs typeface="Calibri"/>
              </a:rPr>
              <a:t>order: </a:t>
            </a:r>
            <a:r>
              <a:rPr sz="1400" spc="-5" dirty="0">
                <a:latin typeface="Calibri"/>
                <a:cs typeface="Calibri"/>
              </a:rPr>
              <a:t>Consider how </a:t>
            </a:r>
            <a:r>
              <a:rPr sz="1400" spc="-10" dirty="0">
                <a:latin typeface="Calibri"/>
                <a:cs typeface="Calibri"/>
              </a:rPr>
              <a:t>much </a:t>
            </a:r>
            <a:r>
              <a:rPr sz="1400" spc="-5" dirty="0">
                <a:latin typeface="Calibri"/>
                <a:cs typeface="Calibri"/>
              </a:rPr>
              <a:t>needs </a:t>
            </a:r>
            <a:r>
              <a:rPr sz="1400" spc="-10" dirty="0">
                <a:latin typeface="Calibri"/>
                <a:cs typeface="Calibri"/>
              </a:rPr>
              <a:t>to </a:t>
            </a:r>
            <a:r>
              <a:rPr sz="1400" spc="-5" dirty="0">
                <a:latin typeface="Calibri"/>
                <a:cs typeface="Calibri"/>
              </a:rPr>
              <a:t>be </a:t>
            </a:r>
            <a:r>
              <a:rPr sz="1400" spc="-10" dirty="0">
                <a:latin typeface="Calibri"/>
                <a:cs typeface="Calibri"/>
              </a:rPr>
              <a:t>ordered </a:t>
            </a:r>
            <a:r>
              <a:rPr sz="1400" dirty="0">
                <a:latin typeface="Calibri"/>
                <a:cs typeface="Calibri"/>
              </a:rPr>
              <a:t>– 4 </a:t>
            </a:r>
            <a:r>
              <a:rPr sz="1400" spc="-5" dirty="0">
                <a:latin typeface="Calibri"/>
                <a:cs typeface="Calibri"/>
              </a:rPr>
              <a:t>jugs of </a:t>
            </a:r>
            <a:r>
              <a:rPr sz="1400" spc="-15" dirty="0">
                <a:latin typeface="Calibri"/>
                <a:cs typeface="Calibri"/>
              </a:rPr>
              <a:t>mayo </a:t>
            </a:r>
            <a:r>
              <a:rPr sz="1400" spc="-5" dirty="0">
                <a:latin typeface="Calibri"/>
                <a:cs typeface="Calibri"/>
              </a:rPr>
              <a:t>or </a:t>
            </a:r>
            <a:r>
              <a:rPr sz="1400" dirty="0">
                <a:latin typeface="Calibri"/>
                <a:cs typeface="Calibri"/>
              </a:rPr>
              <a:t>1  </a:t>
            </a:r>
            <a:r>
              <a:rPr sz="1400" spc="-5" dirty="0">
                <a:latin typeface="Calibri"/>
                <a:cs typeface="Calibri"/>
              </a:rPr>
              <a:t>jug?</a:t>
            </a:r>
            <a:endParaRPr sz="1400" dirty="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Verification: </a:t>
            </a:r>
            <a:r>
              <a:rPr sz="1400" spc="-5" dirty="0">
                <a:latin typeface="Calibri"/>
                <a:cs typeface="Calibri"/>
              </a:rPr>
              <a:t>Manager should </a:t>
            </a:r>
            <a:r>
              <a:rPr sz="1400" spc="-10" dirty="0">
                <a:latin typeface="Calibri"/>
                <a:cs typeface="Calibri"/>
              </a:rPr>
              <a:t>always count </a:t>
            </a:r>
            <a:r>
              <a:rPr sz="1400" dirty="0">
                <a:latin typeface="Calibri"/>
                <a:cs typeface="Calibri"/>
              </a:rPr>
              <a:t>in the</a:t>
            </a:r>
            <a:r>
              <a:rPr sz="1400" spc="-5" dirty="0">
                <a:latin typeface="Calibri"/>
                <a:cs typeface="Calibri"/>
              </a:rPr>
              <a:t> truck.</a:t>
            </a:r>
            <a:endParaRPr lang="en-US" sz="1400" spc="-5" dirty="0">
              <a:latin typeface="Calibri"/>
              <a:cs typeface="Calibri"/>
            </a:endParaRPr>
          </a:p>
          <a:p>
            <a:pPr marL="492759" indent="-287020">
              <a:lnSpc>
                <a:spcPct val="100000"/>
              </a:lnSpc>
              <a:buFont typeface="Arial"/>
              <a:buChar char="•"/>
              <a:tabLst>
                <a:tab pos="492125" algn="l"/>
                <a:tab pos="492759" algn="l"/>
              </a:tabLst>
            </a:pPr>
            <a:endParaRPr lang="en-US" sz="1400" spc="-5" dirty="0">
              <a:latin typeface="Calibri"/>
              <a:cs typeface="Calibri"/>
            </a:endParaRPr>
          </a:p>
          <a:p>
            <a:pPr marL="492759" indent="-287020">
              <a:lnSpc>
                <a:spcPct val="100000"/>
              </a:lnSpc>
              <a:buFont typeface="Arial"/>
              <a:buChar char="•"/>
              <a:tabLst>
                <a:tab pos="492125" algn="l"/>
                <a:tab pos="492759" algn="l"/>
              </a:tabLst>
            </a:pPr>
            <a:endParaRPr lang="en-US" sz="1400" spc="-5" dirty="0">
              <a:latin typeface="Calibri"/>
              <a:cs typeface="Calibri"/>
            </a:endParaRPr>
          </a:p>
          <a:p>
            <a:pPr algn="ctr"/>
            <a:r>
              <a:rPr lang="en-US" sz="1400" b="1" i="0" dirty="0">
                <a:solidFill>
                  <a:srgbClr val="201F1E"/>
                </a:solidFill>
                <a:effectLst/>
                <a:latin typeface="Calibri" panose="020F0502020204030204" pitchFamily="34" charset="0"/>
              </a:rPr>
              <a:t>Inventory Best Practices:</a:t>
            </a:r>
            <a:endParaRPr lang="en-US" sz="1400" b="1" i="0" dirty="0">
              <a:solidFill>
                <a:srgbClr val="242424"/>
              </a:solidFill>
              <a:effectLst/>
              <a:latin typeface="Calibri" panose="020F0502020204030204" pitchFamily="34" charset="0"/>
            </a:endParaRPr>
          </a:p>
          <a:p>
            <a:pPr algn="l"/>
            <a:r>
              <a:rPr lang="en-US" sz="1400" b="0" i="0" dirty="0">
                <a:solidFill>
                  <a:srgbClr val="201F1E"/>
                </a:solidFill>
                <a:effectLst/>
                <a:latin typeface="Calibri" panose="020F0502020204030204" pitchFamily="34" charset="0"/>
              </a:rPr>
              <a:t> </a:t>
            </a:r>
            <a:endParaRPr lang="en-US" sz="1400" b="0" i="0" dirty="0">
              <a:solidFill>
                <a:srgbClr val="242424"/>
              </a:solidFill>
              <a:effectLst/>
              <a:latin typeface="Calibri" panose="020F0502020204030204" pitchFamily="34" charset="0"/>
            </a:endParaRPr>
          </a:p>
          <a:p>
            <a:pPr algn="l">
              <a:buFont typeface="+mj-lt"/>
              <a:buAutoNum type="arabicPeriod"/>
            </a:pPr>
            <a:r>
              <a:rPr lang="en-US" sz="1400" b="1" i="0" u="sng" dirty="0">
                <a:solidFill>
                  <a:srgbClr val="000000"/>
                </a:solidFill>
                <a:effectLst/>
                <a:latin typeface="Calibri" panose="020F0502020204030204" pitchFamily="34" charset="0"/>
              </a:rPr>
              <a:t>Make Sure Your Counts are Accurate</a:t>
            </a:r>
            <a:endParaRPr lang="en-US" sz="1400" b="0" i="0" dirty="0">
              <a:solidFill>
                <a:srgbClr val="000000"/>
              </a:solidFill>
              <a:effectLst/>
              <a:latin typeface="Calibri" panose="020F0502020204030204" pitchFamily="34" charset="0"/>
            </a:endParaRPr>
          </a:p>
          <a:p>
            <a:pPr algn="l">
              <a:buFont typeface="+mj-lt"/>
              <a:buAutoNum type="arabicPeriod"/>
            </a:pPr>
            <a:r>
              <a:rPr lang="en-US" sz="1400" b="0" i="0" dirty="0">
                <a:solidFill>
                  <a:srgbClr val="000000"/>
                </a:solidFill>
                <a:effectLst/>
                <a:latin typeface="Calibri" panose="020F0502020204030204" pitchFamily="34" charset="0"/>
              </a:rPr>
              <a:t>Make Sure Your Store is Organized</a:t>
            </a:r>
          </a:p>
          <a:p>
            <a:pPr algn="l">
              <a:buFont typeface="+mj-lt"/>
              <a:buAutoNum type="arabicPeriod"/>
            </a:pPr>
            <a:r>
              <a:rPr lang="en-US" sz="1400" b="0" i="0" dirty="0">
                <a:solidFill>
                  <a:srgbClr val="000000"/>
                </a:solidFill>
                <a:effectLst/>
                <a:latin typeface="Calibri" panose="020F0502020204030204" pitchFamily="34" charset="0"/>
              </a:rPr>
              <a:t>Make Sure You Monitor Actual vs Theoretical to Track Waste &amp; </a:t>
            </a:r>
            <a:r>
              <a:rPr lang="en-US" sz="1400" b="0" i="0" dirty="0" err="1">
                <a:solidFill>
                  <a:srgbClr val="000000"/>
                </a:solidFill>
                <a:effectLst/>
                <a:latin typeface="Calibri" panose="020F0502020204030204" pitchFamily="34" charset="0"/>
              </a:rPr>
              <a:t>Overportioning</a:t>
            </a:r>
            <a:endParaRPr lang="en-US" sz="1400" b="0" i="0" dirty="0">
              <a:solidFill>
                <a:srgbClr val="000000"/>
              </a:solidFill>
              <a:effectLst/>
              <a:latin typeface="Calibri" panose="020F0502020204030204" pitchFamily="34" charset="0"/>
            </a:endParaRPr>
          </a:p>
          <a:p>
            <a:pPr algn="l">
              <a:buFont typeface="+mj-lt"/>
              <a:buAutoNum type="arabicPeriod"/>
            </a:pPr>
            <a:r>
              <a:rPr lang="en-US" sz="1400" b="0" i="0" dirty="0">
                <a:solidFill>
                  <a:srgbClr val="000000"/>
                </a:solidFill>
                <a:effectLst/>
                <a:latin typeface="Calibri" panose="020F0502020204030204" pitchFamily="34" charset="0"/>
              </a:rPr>
              <a:t>Make Sure You Maintain N.E.R.O. (Never-Ever-Run-Out) Items Inventory – </a:t>
            </a:r>
            <a:r>
              <a:rPr lang="en-US" sz="1400" b="0" i="1" dirty="0">
                <a:solidFill>
                  <a:srgbClr val="000000"/>
                </a:solidFill>
                <a:effectLst/>
                <a:latin typeface="Calibri" panose="020F0502020204030204" pitchFamily="34" charset="0"/>
              </a:rPr>
              <a:t>THIS ACTUALLY HELPS KEEP YOUR FOOD COST DOWN</a:t>
            </a:r>
            <a:endParaRPr lang="en-US" sz="1400" b="0" i="0" dirty="0">
              <a:solidFill>
                <a:srgbClr val="000000"/>
              </a:solidFill>
              <a:effectLst/>
              <a:latin typeface="Calibri" panose="020F0502020204030204" pitchFamily="34" charset="0"/>
            </a:endParaRPr>
          </a:p>
          <a:p>
            <a:pPr algn="l">
              <a:buFont typeface="+mj-lt"/>
              <a:buAutoNum type="arabicPeriod"/>
            </a:pPr>
            <a:r>
              <a:rPr lang="en-US" sz="1400" b="0" i="0" dirty="0">
                <a:solidFill>
                  <a:srgbClr val="000000"/>
                </a:solidFill>
                <a:effectLst/>
                <a:latin typeface="Calibri" panose="020F0502020204030204" pitchFamily="34" charset="0"/>
              </a:rPr>
              <a:t>Ensure that the </a:t>
            </a:r>
            <a:r>
              <a:rPr lang="en-US" sz="1400" b="0" i="1" u="sng" dirty="0">
                <a:solidFill>
                  <a:srgbClr val="000000"/>
                </a:solidFill>
                <a:effectLst/>
                <a:latin typeface="Calibri" panose="020F0502020204030204" pitchFamily="34" charset="0"/>
              </a:rPr>
              <a:t>Same Person</a:t>
            </a:r>
            <a:r>
              <a:rPr lang="en-US" sz="1400" b="0" i="0" dirty="0">
                <a:solidFill>
                  <a:srgbClr val="000000"/>
                </a:solidFill>
                <a:effectLst/>
                <a:latin typeface="Calibri" panose="020F0502020204030204" pitchFamily="34" charset="0"/>
              </a:rPr>
              <a:t> does Inventory Counts Each Week if Possible</a:t>
            </a:r>
          </a:p>
          <a:p>
            <a:pPr algn="l">
              <a:buFont typeface="+mj-lt"/>
              <a:buAutoNum type="arabicPeriod"/>
            </a:pPr>
            <a:r>
              <a:rPr lang="en-US" sz="1400" b="1" i="1" u="sng" dirty="0">
                <a:solidFill>
                  <a:srgbClr val="000000"/>
                </a:solidFill>
                <a:effectLst/>
                <a:latin typeface="Calibri" panose="020F0502020204030204" pitchFamily="34" charset="0"/>
              </a:rPr>
              <a:t>MAKE SURE YOUR COUNTS ARE ACCURATE</a:t>
            </a:r>
          </a:p>
          <a:p>
            <a:pPr algn="l">
              <a:buFont typeface="+mj-lt"/>
              <a:buAutoNum type="arabicPeriod"/>
            </a:pPr>
            <a:r>
              <a:rPr lang="en-US" sz="1400" b="1" i="1" u="sng" dirty="0">
                <a:solidFill>
                  <a:srgbClr val="000000"/>
                </a:solidFill>
                <a:effectLst/>
                <a:latin typeface="Calibri" panose="020F0502020204030204" pitchFamily="34" charset="0"/>
              </a:rPr>
              <a:t> </a:t>
            </a:r>
            <a:r>
              <a:rPr lang="en-US" sz="1400" dirty="0">
                <a:solidFill>
                  <a:srgbClr val="000000"/>
                </a:solidFill>
                <a:effectLst/>
                <a:latin typeface="Calibri" panose="020F0502020204030204" pitchFamily="34" charset="0"/>
              </a:rPr>
              <a:t>Utilize Inventory Conversion Chart for different size pre</a:t>
            </a:r>
            <a:r>
              <a:rPr lang="en-US" sz="1400" dirty="0">
                <a:solidFill>
                  <a:srgbClr val="000000"/>
                </a:solidFill>
                <a:latin typeface="Calibri" panose="020F0502020204030204" pitchFamily="34" charset="0"/>
              </a:rPr>
              <a:t>p pans</a:t>
            </a:r>
            <a:endParaRPr lang="en-US" sz="1400" dirty="0">
              <a:solidFill>
                <a:srgbClr val="000000"/>
              </a:solidFill>
              <a:effectLst/>
              <a:latin typeface="Calibri" panose="020F0502020204030204" pitchFamily="34" charset="0"/>
            </a:endParaRPr>
          </a:p>
          <a:p>
            <a:pPr marL="492759" indent="-287020">
              <a:lnSpc>
                <a:spcPct val="100000"/>
              </a:lnSpc>
              <a:buFont typeface="Arial"/>
              <a:buChar char="•"/>
              <a:tabLst>
                <a:tab pos="492125" algn="l"/>
                <a:tab pos="492759" algn="l"/>
              </a:tabLst>
            </a:pPr>
            <a:endParaRPr sz="1400" dirty="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14</a:t>
            </a:fld>
            <a:endParaRPr spc="1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2885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16223" y="676668"/>
            <a:ext cx="375678"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438144" y="676668"/>
            <a:ext cx="744474"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680834" cy="1913889"/>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Food </a:t>
            </a:r>
            <a:r>
              <a:rPr sz="1800" b="1" spc="-10" dirty="0">
                <a:latin typeface="Calibri"/>
                <a:cs typeface="Calibri"/>
              </a:rPr>
              <a:t>Cost </a:t>
            </a:r>
            <a:r>
              <a:rPr sz="1800" b="1" dirty="0">
                <a:latin typeface="Calibri"/>
                <a:cs typeface="Calibri"/>
              </a:rPr>
              <a:t>-</a:t>
            </a:r>
            <a:r>
              <a:rPr sz="1800" b="1" spc="-40" dirty="0">
                <a:latin typeface="Calibri"/>
                <a:cs typeface="Calibri"/>
              </a:rPr>
              <a:t> </a:t>
            </a:r>
            <a:r>
              <a:rPr sz="1800" b="1" spc="-15" dirty="0">
                <a:latin typeface="Calibri"/>
                <a:cs typeface="Calibri"/>
              </a:rPr>
              <a:t>Prep</a:t>
            </a:r>
            <a:endParaRPr sz="1800">
              <a:latin typeface="Calibri"/>
              <a:cs typeface="Calibri"/>
            </a:endParaRPr>
          </a:p>
          <a:p>
            <a:pPr>
              <a:lnSpc>
                <a:spcPct val="100000"/>
              </a:lnSpc>
              <a:spcBef>
                <a:spcPts val="55"/>
              </a:spcBef>
            </a:pPr>
            <a:endParaRPr sz="210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Weights: </a:t>
            </a:r>
            <a:r>
              <a:rPr sz="1400" spc="-10" dirty="0">
                <a:latin typeface="Calibri"/>
                <a:cs typeface="Calibri"/>
              </a:rPr>
              <a:t>Are preppers </a:t>
            </a:r>
            <a:r>
              <a:rPr sz="1400" spc="-5" dirty="0">
                <a:latin typeface="Calibri"/>
                <a:cs typeface="Calibri"/>
              </a:rPr>
              <a:t>weighing portions</a:t>
            </a:r>
            <a:r>
              <a:rPr sz="1400" spc="20" dirty="0">
                <a:latin typeface="Calibri"/>
                <a:cs typeface="Calibri"/>
              </a:rPr>
              <a:t> </a:t>
            </a:r>
            <a:r>
              <a:rPr sz="1400" spc="-5" dirty="0">
                <a:latin typeface="Calibri"/>
                <a:cs typeface="Calibri"/>
              </a:rPr>
              <a:t>properly?</a:t>
            </a:r>
            <a:endParaRPr sz="1400">
              <a:latin typeface="Calibri"/>
              <a:cs typeface="Calibri"/>
            </a:endParaRPr>
          </a:p>
          <a:p>
            <a:pPr marL="492759" marR="5080" indent="-287020">
              <a:lnSpc>
                <a:spcPct val="100000"/>
              </a:lnSpc>
              <a:spcBef>
                <a:spcPts val="5"/>
              </a:spcBef>
              <a:buFont typeface="Arial"/>
              <a:buChar char="•"/>
              <a:tabLst>
                <a:tab pos="492125" algn="l"/>
                <a:tab pos="492759" algn="l"/>
              </a:tabLst>
            </a:pPr>
            <a:r>
              <a:rPr sz="1400" b="1" spc="-5" dirty="0">
                <a:latin typeface="Calibri"/>
                <a:cs typeface="Calibri"/>
              </a:rPr>
              <a:t>Scales: </a:t>
            </a:r>
            <a:r>
              <a:rPr sz="1400" spc="-5" dirty="0">
                <a:latin typeface="Calibri"/>
                <a:cs typeface="Calibri"/>
              </a:rPr>
              <a:t>Are scales </a:t>
            </a:r>
            <a:r>
              <a:rPr sz="1400" spc="-10" dirty="0">
                <a:latin typeface="Calibri"/>
                <a:cs typeface="Calibri"/>
              </a:rPr>
              <a:t>calibrated </a:t>
            </a:r>
            <a:r>
              <a:rPr sz="1400" spc="-5" dirty="0">
                <a:latin typeface="Calibri"/>
                <a:cs typeface="Calibri"/>
              </a:rPr>
              <a:t>correctly? It does not do you </a:t>
            </a:r>
            <a:r>
              <a:rPr sz="1400" spc="-10" dirty="0">
                <a:latin typeface="Calibri"/>
                <a:cs typeface="Calibri"/>
              </a:rPr>
              <a:t>any </a:t>
            </a:r>
            <a:r>
              <a:rPr sz="1400" spc="-5" dirty="0">
                <a:latin typeface="Calibri"/>
                <a:cs typeface="Calibri"/>
              </a:rPr>
              <a:t>good </a:t>
            </a:r>
            <a:r>
              <a:rPr sz="1400" spc="-10" dirty="0">
                <a:latin typeface="Calibri"/>
                <a:cs typeface="Calibri"/>
              </a:rPr>
              <a:t>to </a:t>
            </a:r>
            <a:r>
              <a:rPr sz="1400" dirty="0">
                <a:latin typeface="Calibri"/>
                <a:cs typeface="Calibri"/>
              </a:rPr>
              <a:t>weigh </a:t>
            </a:r>
            <a:r>
              <a:rPr sz="1400" spc="-5" dirty="0">
                <a:latin typeface="Calibri"/>
                <a:cs typeface="Calibri"/>
              </a:rPr>
              <a:t>portions  </a:t>
            </a:r>
            <a:r>
              <a:rPr sz="1400" dirty="0">
                <a:latin typeface="Calibri"/>
                <a:cs typeface="Calibri"/>
              </a:rPr>
              <a:t>if </a:t>
            </a:r>
            <a:r>
              <a:rPr sz="1400" spc="-5" dirty="0">
                <a:latin typeface="Calibri"/>
                <a:cs typeface="Calibri"/>
              </a:rPr>
              <a:t>the scales </a:t>
            </a:r>
            <a:r>
              <a:rPr sz="1400" spc="-10" dirty="0">
                <a:latin typeface="Calibri"/>
                <a:cs typeface="Calibri"/>
              </a:rPr>
              <a:t>are </a:t>
            </a:r>
            <a:r>
              <a:rPr sz="1400" spc="-25" dirty="0">
                <a:latin typeface="Calibri"/>
                <a:cs typeface="Calibri"/>
              </a:rPr>
              <a:t>off. </a:t>
            </a:r>
            <a:r>
              <a:rPr sz="1400" spc="-10" dirty="0">
                <a:latin typeface="Calibri"/>
                <a:cs typeface="Calibri"/>
              </a:rPr>
              <a:t>Calibrate </a:t>
            </a:r>
            <a:r>
              <a:rPr sz="1400" spc="-5" dirty="0">
                <a:latin typeface="Calibri"/>
                <a:cs typeface="Calibri"/>
              </a:rPr>
              <a:t>your scales </a:t>
            </a:r>
            <a:r>
              <a:rPr sz="1400" spc="-10" dirty="0">
                <a:latin typeface="Calibri"/>
                <a:cs typeface="Calibri"/>
              </a:rPr>
              <a:t>at </a:t>
            </a:r>
            <a:r>
              <a:rPr sz="1400" spc="-5" dirty="0">
                <a:latin typeface="Calibri"/>
                <a:cs typeface="Calibri"/>
              </a:rPr>
              <a:t>least once per</a:t>
            </a:r>
            <a:r>
              <a:rPr sz="1400" spc="60" dirty="0">
                <a:latin typeface="Calibri"/>
                <a:cs typeface="Calibri"/>
              </a:rPr>
              <a:t> </a:t>
            </a:r>
            <a:r>
              <a:rPr sz="1400" spc="-5" dirty="0">
                <a:latin typeface="Calibri"/>
                <a:cs typeface="Calibri"/>
              </a:rPr>
              <a:t>month.</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Portioning </a:t>
            </a:r>
            <a:r>
              <a:rPr sz="1400" b="1" spc="-20" dirty="0">
                <a:latin typeface="Calibri"/>
                <a:cs typeface="Calibri"/>
              </a:rPr>
              <a:t>Tools: </a:t>
            </a:r>
            <a:r>
              <a:rPr sz="1400" spc="-5" dirty="0">
                <a:latin typeface="Calibri"/>
                <a:cs typeface="Calibri"/>
              </a:rPr>
              <a:t>Are </a:t>
            </a:r>
            <a:r>
              <a:rPr sz="1400" dirty="0">
                <a:latin typeface="Calibri"/>
                <a:cs typeface="Calibri"/>
              </a:rPr>
              <a:t>all </a:t>
            </a:r>
            <a:r>
              <a:rPr sz="1400" spc="-5" dirty="0">
                <a:latin typeface="Calibri"/>
                <a:cs typeface="Calibri"/>
              </a:rPr>
              <a:t>portioning tools being used? </a:t>
            </a:r>
            <a:r>
              <a:rPr sz="1400" dirty="0">
                <a:latin typeface="Calibri"/>
                <a:cs typeface="Calibri"/>
              </a:rPr>
              <a:t>Measuring </a:t>
            </a:r>
            <a:r>
              <a:rPr sz="1400" spc="-10" dirty="0">
                <a:latin typeface="Calibri"/>
                <a:cs typeface="Calibri"/>
              </a:rPr>
              <a:t>cups, </a:t>
            </a:r>
            <a:r>
              <a:rPr sz="1400" spc="-5" dirty="0">
                <a:latin typeface="Calibri"/>
                <a:cs typeface="Calibri"/>
              </a:rPr>
              <a:t>spoons,</a:t>
            </a:r>
            <a:r>
              <a:rPr sz="1400" spc="70" dirty="0">
                <a:latin typeface="Calibri"/>
                <a:cs typeface="Calibri"/>
              </a:rPr>
              <a:t> </a:t>
            </a:r>
            <a:r>
              <a:rPr sz="1400" spc="-10" dirty="0">
                <a:latin typeface="Calibri"/>
                <a:cs typeface="Calibri"/>
              </a:rPr>
              <a:t>etc.</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Pars: </a:t>
            </a:r>
            <a:r>
              <a:rPr sz="1400" spc="-5" dirty="0">
                <a:solidFill>
                  <a:srgbClr val="DE0028"/>
                </a:solidFill>
                <a:latin typeface="Calibri"/>
                <a:cs typeface="Calibri"/>
              </a:rPr>
              <a:t>PREP </a:t>
            </a:r>
            <a:r>
              <a:rPr sz="1400" spc="-35" dirty="0">
                <a:solidFill>
                  <a:srgbClr val="DE0028"/>
                </a:solidFill>
                <a:latin typeface="Calibri"/>
                <a:cs typeface="Calibri"/>
              </a:rPr>
              <a:t>PARS </a:t>
            </a:r>
            <a:r>
              <a:rPr sz="1400" b="1" spc="-5" dirty="0">
                <a:solidFill>
                  <a:srgbClr val="DE0028"/>
                </a:solidFill>
                <a:latin typeface="Calibri"/>
                <a:cs typeface="Calibri"/>
              </a:rPr>
              <a:t>MUST </a:t>
            </a:r>
            <a:r>
              <a:rPr sz="1400" dirty="0">
                <a:solidFill>
                  <a:srgbClr val="DE0028"/>
                </a:solidFill>
                <a:latin typeface="Calibri"/>
                <a:cs typeface="Calibri"/>
              </a:rPr>
              <a:t>BE </a:t>
            </a:r>
            <a:r>
              <a:rPr sz="1400" spc="-15" dirty="0">
                <a:solidFill>
                  <a:srgbClr val="DE0028"/>
                </a:solidFill>
                <a:latin typeface="Calibri"/>
                <a:cs typeface="Calibri"/>
              </a:rPr>
              <a:t>ACCURATE </a:t>
            </a:r>
            <a:r>
              <a:rPr sz="1400" dirty="0">
                <a:latin typeface="Calibri"/>
                <a:cs typeface="Calibri"/>
              </a:rPr>
              <a:t>– </a:t>
            </a:r>
            <a:r>
              <a:rPr sz="1400" spc="-5" dirty="0">
                <a:latin typeface="Calibri"/>
                <a:cs typeface="Calibri"/>
              </a:rPr>
              <a:t>use your </a:t>
            </a:r>
            <a:r>
              <a:rPr sz="1400" spc="-10" dirty="0">
                <a:latin typeface="Calibri"/>
                <a:cs typeface="Calibri"/>
              </a:rPr>
              <a:t>product </a:t>
            </a:r>
            <a:r>
              <a:rPr sz="1400" spc="-5" dirty="0">
                <a:latin typeface="Calibri"/>
                <a:cs typeface="Calibri"/>
              </a:rPr>
              <a:t>mix </a:t>
            </a:r>
            <a:r>
              <a:rPr sz="1400" spc="-10" dirty="0">
                <a:latin typeface="Calibri"/>
                <a:cs typeface="Calibri"/>
              </a:rPr>
              <a:t>to better</a:t>
            </a:r>
            <a:r>
              <a:rPr sz="1400" spc="50" dirty="0">
                <a:latin typeface="Calibri"/>
                <a:cs typeface="Calibri"/>
              </a:rPr>
              <a:t> </a:t>
            </a:r>
            <a:r>
              <a:rPr sz="1400" spc="-15" dirty="0">
                <a:latin typeface="Calibri"/>
                <a:cs typeface="Calibri"/>
              </a:rPr>
              <a:t>identify.</a:t>
            </a:r>
            <a:endParaRPr sz="140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Verification: </a:t>
            </a:r>
            <a:r>
              <a:rPr sz="1400" spc="-5" dirty="0">
                <a:latin typeface="Calibri"/>
                <a:cs typeface="Calibri"/>
              </a:rPr>
              <a:t>Manager should </a:t>
            </a:r>
            <a:r>
              <a:rPr sz="1400" spc="-10" dirty="0">
                <a:latin typeface="Calibri"/>
                <a:cs typeface="Calibri"/>
              </a:rPr>
              <a:t>always </a:t>
            </a:r>
            <a:r>
              <a:rPr sz="1400" dirty="0">
                <a:latin typeface="Calibri"/>
                <a:cs typeface="Calibri"/>
              </a:rPr>
              <a:t>verify </a:t>
            </a:r>
            <a:r>
              <a:rPr sz="1400" spc="-5" dirty="0">
                <a:latin typeface="Calibri"/>
                <a:cs typeface="Calibri"/>
              </a:rPr>
              <a:t>the </a:t>
            </a:r>
            <a:r>
              <a:rPr sz="1400" spc="-10" dirty="0">
                <a:latin typeface="Calibri"/>
                <a:cs typeface="Calibri"/>
              </a:rPr>
              <a:t>prep </a:t>
            </a:r>
            <a:r>
              <a:rPr sz="1400" spc="-5" dirty="0">
                <a:latin typeface="Calibri"/>
                <a:cs typeface="Calibri"/>
              </a:rPr>
              <a:t>lists</a:t>
            </a:r>
            <a:endParaRPr sz="140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15</a:t>
            </a:fld>
            <a:endParaRPr spc="1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2885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16223" y="676668"/>
            <a:ext cx="375678"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438144" y="676668"/>
            <a:ext cx="898398"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692265" cy="6227346"/>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Food </a:t>
            </a:r>
            <a:r>
              <a:rPr sz="1800" b="1" spc="-10" dirty="0">
                <a:latin typeface="Calibri"/>
                <a:cs typeface="Calibri"/>
              </a:rPr>
              <a:t>Cost </a:t>
            </a:r>
            <a:r>
              <a:rPr sz="1800" b="1" dirty="0">
                <a:latin typeface="Calibri"/>
                <a:cs typeface="Calibri"/>
              </a:rPr>
              <a:t>-</a:t>
            </a:r>
            <a:r>
              <a:rPr sz="1800" b="1" spc="-40" dirty="0">
                <a:latin typeface="Calibri"/>
                <a:cs typeface="Calibri"/>
              </a:rPr>
              <a:t> </a:t>
            </a:r>
            <a:r>
              <a:rPr sz="1800" b="1" spc="-25" dirty="0">
                <a:latin typeface="Calibri"/>
                <a:cs typeface="Calibri"/>
              </a:rPr>
              <a:t>Waste</a:t>
            </a:r>
            <a:endParaRPr sz="1800" dirty="0">
              <a:latin typeface="Calibri"/>
              <a:cs typeface="Calibri"/>
            </a:endParaRPr>
          </a:p>
          <a:p>
            <a:pPr>
              <a:lnSpc>
                <a:spcPct val="100000"/>
              </a:lnSpc>
              <a:spcBef>
                <a:spcPts val="55"/>
              </a:spcBef>
            </a:pPr>
            <a:endParaRPr sz="2100" dirty="0">
              <a:latin typeface="Calibri"/>
              <a:cs typeface="Calibri"/>
            </a:endParaRPr>
          </a:p>
          <a:p>
            <a:pPr marL="492759" indent="-287020" algn="just">
              <a:lnSpc>
                <a:spcPct val="100000"/>
              </a:lnSpc>
              <a:buFont typeface="Arial"/>
              <a:buChar char="•"/>
              <a:tabLst>
                <a:tab pos="492759" algn="l"/>
              </a:tabLst>
            </a:pPr>
            <a:r>
              <a:rPr sz="1400" b="1" spc="-5" dirty="0">
                <a:latin typeface="Calibri"/>
                <a:cs typeface="Calibri"/>
              </a:rPr>
              <a:t>Awareness </a:t>
            </a:r>
            <a:r>
              <a:rPr sz="1400" b="1" dirty="0">
                <a:latin typeface="Calibri"/>
                <a:cs typeface="Calibri"/>
              </a:rPr>
              <a:t>is </a:t>
            </a:r>
            <a:r>
              <a:rPr sz="1400" b="1" spc="-15" dirty="0">
                <a:latin typeface="Calibri"/>
                <a:cs typeface="Calibri"/>
              </a:rPr>
              <a:t>key: </a:t>
            </a:r>
            <a:r>
              <a:rPr sz="1400" spc="-15" dirty="0">
                <a:latin typeface="Calibri"/>
                <a:cs typeface="Calibri"/>
              </a:rPr>
              <a:t>Make </a:t>
            </a:r>
            <a:r>
              <a:rPr sz="1400" spc="-5" dirty="0">
                <a:latin typeface="Calibri"/>
                <a:cs typeface="Calibri"/>
              </a:rPr>
              <a:t>your employees fully </a:t>
            </a:r>
            <a:r>
              <a:rPr sz="1400" spc="-10" dirty="0">
                <a:latin typeface="Calibri"/>
                <a:cs typeface="Calibri"/>
              </a:rPr>
              <a:t>aware </a:t>
            </a:r>
            <a:r>
              <a:rPr sz="1400" dirty="0">
                <a:latin typeface="Calibri"/>
                <a:cs typeface="Calibri"/>
              </a:rPr>
              <a:t>of </a:t>
            </a:r>
            <a:r>
              <a:rPr sz="1400" spc="-5" dirty="0">
                <a:latin typeface="Calibri"/>
                <a:cs typeface="Calibri"/>
              </a:rPr>
              <a:t>how much everything</a:t>
            </a:r>
            <a:r>
              <a:rPr sz="1400" dirty="0">
                <a:latin typeface="Calibri"/>
                <a:cs typeface="Calibri"/>
              </a:rPr>
              <a:t> </a:t>
            </a:r>
            <a:r>
              <a:rPr sz="1400" spc="-5" dirty="0">
                <a:latin typeface="Calibri"/>
                <a:cs typeface="Calibri"/>
              </a:rPr>
              <a:t>costs.</a:t>
            </a:r>
            <a:endParaRPr sz="1400" dirty="0">
              <a:latin typeface="Calibri"/>
              <a:cs typeface="Calibri"/>
            </a:endParaRPr>
          </a:p>
          <a:p>
            <a:pPr marL="492759" algn="just">
              <a:lnSpc>
                <a:spcPct val="100000"/>
              </a:lnSpc>
              <a:spcBef>
                <a:spcPts val="5"/>
              </a:spcBef>
            </a:pPr>
            <a:r>
              <a:rPr sz="1400" spc="-15" dirty="0">
                <a:latin typeface="Calibri"/>
                <a:cs typeface="Calibri"/>
              </a:rPr>
              <a:t>Make </a:t>
            </a:r>
            <a:r>
              <a:rPr sz="1400" dirty="0">
                <a:latin typeface="Calibri"/>
                <a:cs typeface="Calibri"/>
              </a:rPr>
              <a:t>a </a:t>
            </a:r>
            <a:r>
              <a:rPr sz="1400" spc="-10" dirty="0">
                <a:latin typeface="Calibri"/>
                <a:cs typeface="Calibri"/>
              </a:rPr>
              <a:t>game </a:t>
            </a:r>
            <a:r>
              <a:rPr sz="1400" dirty="0">
                <a:latin typeface="Calibri"/>
                <a:cs typeface="Calibri"/>
              </a:rPr>
              <a:t>out </a:t>
            </a:r>
            <a:r>
              <a:rPr sz="1400" spc="-5" dirty="0">
                <a:latin typeface="Calibri"/>
                <a:cs typeface="Calibri"/>
              </a:rPr>
              <a:t>of saving, minimizing </a:t>
            </a:r>
            <a:r>
              <a:rPr sz="1400" spc="-10" dirty="0">
                <a:latin typeface="Calibri"/>
                <a:cs typeface="Calibri"/>
              </a:rPr>
              <a:t>waste </a:t>
            </a:r>
            <a:r>
              <a:rPr sz="1400" spc="-5" dirty="0">
                <a:latin typeface="Calibri"/>
                <a:cs typeface="Calibri"/>
              </a:rPr>
              <a:t>and food</a:t>
            </a:r>
            <a:r>
              <a:rPr sz="1400" spc="10" dirty="0">
                <a:latin typeface="Calibri"/>
                <a:cs typeface="Calibri"/>
              </a:rPr>
              <a:t> </a:t>
            </a:r>
            <a:r>
              <a:rPr sz="1400" spc="-5" dirty="0">
                <a:latin typeface="Calibri"/>
                <a:cs typeface="Calibri"/>
              </a:rPr>
              <a:t>costs.</a:t>
            </a:r>
            <a:endParaRPr sz="1400" dirty="0">
              <a:latin typeface="Calibri"/>
              <a:cs typeface="Calibri"/>
            </a:endParaRPr>
          </a:p>
          <a:p>
            <a:pPr marL="949325" marR="266065" lvl="1" indent="-287020" algn="just">
              <a:lnSpc>
                <a:spcPct val="100000"/>
              </a:lnSpc>
              <a:buFont typeface="Arial"/>
              <a:buChar char="•"/>
              <a:tabLst>
                <a:tab pos="949960" algn="l"/>
              </a:tabLst>
            </a:pPr>
            <a:r>
              <a:rPr sz="1400" spc="-10" dirty="0">
                <a:latin typeface="Calibri"/>
                <a:cs typeface="Calibri"/>
              </a:rPr>
              <a:t>Paint </a:t>
            </a:r>
            <a:r>
              <a:rPr sz="1400" spc="-5" dirty="0">
                <a:latin typeface="Calibri"/>
                <a:cs typeface="Calibri"/>
              </a:rPr>
              <a:t>food </a:t>
            </a:r>
            <a:r>
              <a:rPr sz="1400" spc="-10" dirty="0">
                <a:latin typeface="Calibri"/>
                <a:cs typeface="Calibri"/>
              </a:rPr>
              <a:t>cost into </a:t>
            </a:r>
            <a:r>
              <a:rPr sz="1400" spc="-5" dirty="0">
                <a:latin typeface="Calibri"/>
                <a:cs typeface="Calibri"/>
              </a:rPr>
              <a:t>the bigger </a:t>
            </a:r>
            <a:r>
              <a:rPr sz="1400" spc="-10" dirty="0">
                <a:latin typeface="Calibri"/>
                <a:cs typeface="Calibri"/>
              </a:rPr>
              <a:t>picture </a:t>
            </a:r>
            <a:r>
              <a:rPr sz="1400" dirty="0">
                <a:latin typeface="Calibri"/>
                <a:cs typeface="Calibri"/>
              </a:rPr>
              <a:t>– 2 </a:t>
            </a:r>
            <a:r>
              <a:rPr sz="1400" spc="-5" dirty="0">
                <a:latin typeface="Calibri"/>
                <a:cs typeface="Calibri"/>
              </a:rPr>
              <a:t>hot dogs thrown </a:t>
            </a:r>
            <a:r>
              <a:rPr sz="1400" spc="-15" dirty="0">
                <a:latin typeface="Calibri"/>
                <a:cs typeface="Calibri"/>
              </a:rPr>
              <a:t>away </a:t>
            </a:r>
            <a:r>
              <a:rPr sz="1400" spc="-5" dirty="0">
                <a:latin typeface="Calibri"/>
                <a:cs typeface="Calibri"/>
              </a:rPr>
              <a:t>each night,  365 nights </a:t>
            </a:r>
            <a:r>
              <a:rPr sz="1400" dirty="0">
                <a:latin typeface="Calibri"/>
                <a:cs typeface="Calibri"/>
              </a:rPr>
              <a:t>a </a:t>
            </a:r>
            <a:r>
              <a:rPr sz="1400" spc="-30" dirty="0">
                <a:latin typeface="Calibri"/>
                <a:cs typeface="Calibri"/>
              </a:rPr>
              <a:t>year, </a:t>
            </a:r>
            <a:r>
              <a:rPr sz="1400" spc="-5" dirty="0">
                <a:latin typeface="Calibri"/>
                <a:cs typeface="Calibri"/>
              </a:rPr>
              <a:t>730 dogs </a:t>
            </a:r>
            <a:r>
              <a:rPr sz="1400" spc="-10" dirty="0">
                <a:latin typeface="Calibri"/>
                <a:cs typeface="Calibri"/>
              </a:rPr>
              <a:t>total, </a:t>
            </a:r>
            <a:r>
              <a:rPr sz="1400" spc="-5" dirty="0">
                <a:latin typeface="Calibri"/>
                <a:cs typeface="Calibri"/>
              </a:rPr>
              <a:t>over </a:t>
            </a:r>
            <a:r>
              <a:rPr sz="1400" dirty="0">
                <a:latin typeface="Calibri"/>
                <a:cs typeface="Calibri"/>
              </a:rPr>
              <a:t>10</a:t>
            </a:r>
            <a:r>
              <a:rPr sz="1400" spc="35" dirty="0">
                <a:latin typeface="Calibri"/>
                <a:cs typeface="Calibri"/>
              </a:rPr>
              <a:t> </a:t>
            </a:r>
            <a:r>
              <a:rPr sz="1400" spc="-10" dirty="0">
                <a:latin typeface="Calibri"/>
                <a:cs typeface="Calibri"/>
              </a:rPr>
              <a:t>store</a:t>
            </a:r>
            <a:endParaRPr sz="1400" dirty="0">
              <a:latin typeface="Calibri"/>
              <a:cs typeface="Calibri"/>
            </a:endParaRPr>
          </a:p>
          <a:p>
            <a:pPr marL="492759" marR="100330" indent="-287020" algn="just">
              <a:lnSpc>
                <a:spcPct val="100000"/>
              </a:lnSpc>
              <a:buFont typeface="Arial"/>
              <a:buChar char="•"/>
              <a:tabLst>
                <a:tab pos="492759" algn="l"/>
              </a:tabLst>
            </a:pPr>
            <a:r>
              <a:rPr sz="1400" b="1" spc="-15" dirty="0">
                <a:latin typeface="Calibri"/>
                <a:cs typeface="Calibri"/>
              </a:rPr>
              <a:t>Waste </a:t>
            </a:r>
            <a:r>
              <a:rPr sz="1400" b="1" spc="-5" dirty="0">
                <a:latin typeface="Calibri"/>
                <a:cs typeface="Calibri"/>
              </a:rPr>
              <a:t>Buckets: </a:t>
            </a:r>
            <a:r>
              <a:rPr sz="1400" spc="-10" dirty="0">
                <a:latin typeface="Calibri"/>
                <a:cs typeface="Calibri"/>
              </a:rPr>
              <a:t>Create </a:t>
            </a:r>
            <a:r>
              <a:rPr sz="1400" dirty="0">
                <a:latin typeface="Calibri"/>
                <a:cs typeface="Calibri"/>
              </a:rPr>
              <a:t>a </a:t>
            </a:r>
            <a:r>
              <a:rPr sz="1400" spc="-10" dirty="0">
                <a:latin typeface="Calibri"/>
                <a:cs typeface="Calibri"/>
              </a:rPr>
              <a:t>waste </a:t>
            </a:r>
            <a:r>
              <a:rPr sz="1400" spc="-15" dirty="0">
                <a:latin typeface="Calibri"/>
                <a:cs typeface="Calibri"/>
              </a:rPr>
              <a:t>bucket </a:t>
            </a:r>
            <a:r>
              <a:rPr sz="1400" spc="-5" dirty="0">
                <a:latin typeface="Calibri"/>
                <a:cs typeface="Calibri"/>
              </a:rPr>
              <a:t>and </a:t>
            </a:r>
            <a:r>
              <a:rPr sz="1400" spc="-15" dirty="0">
                <a:latin typeface="Calibri"/>
                <a:cs typeface="Calibri"/>
              </a:rPr>
              <a:t>draw </a:t>
            </a:r>
            <a:r>
              <a:rPr sz="1400" dirty="0">
                <a:latin typeface="Calibri"/>
                <a:cs typeface="Calibri"/>
              </a:rPr>
              <a:t>a line </a:t>
            </a:r>
            <a:r>
              <a:rPr sz="1400" spc="-5" dirty="0">
                <a:latin typeface="Calibri"/>
                <a:cs typeface="Calibri"/>
              </a:rPr>
              <a:t>on </a:t>
            </a:r>
            <a:r>
              <a:rPr sz="1400" dirty="0">
                <a:latin typeface="Calibri"/>
                <a:cs typeface="Calibri"/>
              </a:rPr>
              <a:t>it with </a:t>
            </a:r>
            <a:r>
              <a:rPr sz="1400" spc="-5" dirty="0">
                <a:latin typeface="Calibri"/>
                <a:cs typeface="Calibri"/>
              </a:rPr>
              <a:t>permanent </a:t>
            </a:r>
            <a:r>
              <a:rPr sz="1400" spc="-30" dirty="0">
                <a:latin typeface="Calibri"/>
                <a:cs typeface="Calibri"/>
              </a:rPr>
              <a:t>marker.  </a:t>
            </a:r>
            <a:r>
              <a:rPr sz="1400" spc="-5" dirty="0">
                <a:latin typeface="Calibri"/>
                <a:cs typeface="Calibri"/>
              </a:rPr>
              <a:t>Anything </a:t>
            </a:r>
            <a:r>
              <a:rPr sz="1400" dirty="0">
                <a:latin typeface="Calibri"/>
                <a:cs typeface="Calibri"/>
              </a:rPr>
              <a:t>below </a:t>
            </a:r>
            <a:r>
              <a:rPr sz="1400" spc="-5" dirty="0">
                <a:latin typeface="Calibri"/>
                <a:cs typeface="Calibri"/>
              </a:rPr>
              <a:t>the </a:t>
            </a:r>
            <a:r>
              <a:rPr sz="1400" dirty="0">
                <a:latin typeface="Calibri"/>
                <a:cs typeface="Calibri"/>
              </a:rPr>
              <a:t>line is </a:t>
            </a:r>
            <a:r>
              <a:rPr sz="1400" spc="-10" dirty="0">
                <a:latin typeface="Calibri"/>
                <a:cs typeface="Calibri"/>
              </a:rPr>
              <a:t>“tolerated” </a:t>
            </a:r>
            <a:r>
              <a:rPr sz="1400" spc="-5" dirty="0">
                <a:latin typeface="Calibri"/>
                <a:cs typeface="Calibri"/>
              </a:rPr>
              <a:t>anything above </a:t>
            </a:r>
            <a:r>
              <a:rPr sz="1400" dirty="0">
                <a:latin typeface="Calibri"/>
                <a:cs typeface="Calibri"/>
              </a:rPr>
              <a:t>it is </a:t>
            </a:r>
            <a:r>
              <a:rPr sz="1400" spc="-10" dirty="0">
                <a:latin typeface="Calibri"/>
                <a:cs typeface="Calibri"/>
              </a:rPr>
              <a:t>documented. </a:t>
            </a:r>
            <a:r>
              <a:rPr sz="1400" spc="-5" dirty="0">
                <a:latin typeface="Calibri"/>
                <a:cs typeface="Calibri"/>
              </a:rPr>
              <a:t>Check trash  </a:t>
            </a:r>
            <a:r>
              <a:rPr sz="1400" spc="-10" dirty="0">
                <a:latin typeface="Calibri"/>
                <a:cs typeface="Calibri"/>
              </a:rPr>
              <a:t>containers </a:t>
            </a:r>
            <a:r>
              <a:rPr sz="1400" spc="-5" dirty="0">
                <a:latin typeface="Calibri"/>
                <a:cs typeface="Calibri"/>
              </a:rPr>
              <a:t>near </a:t>
            </a:r>
            <a:r>
              <a:rPr sz="1400" spc="-10" dirty="0">
                <a:latin typeface="Calibri"/>
                <a:cs typeface="Calibri"/>
              </a:rPr>
              <a:t>by </a:t>
            </a:r>
            <a:r>
              <a:rPr sz="1400" dirty="0">
                <a:latin typeface="Calibri"/>
                <a:cs typeface="Calibri"/>
              </a:rPr>
              <a:t>as</a:t>
            </a:r>
            <a:r>
              <a:rPr sz="1400" spc="30" dirty="0">
                <a:latin typeface="Calibri"/>
                <a:cs typeface="Calibri"/>
              </a:rPr>
              <a:t> </a:t>
            </a:r>
            <a:r>
              <a:rPr sz="1400" spc="-5" dirty="0">
                <a:latin typeface="Calibri"/>
                <a:cs typeface="Calibri"/>
              </a:rPr>
              <a:t>well.</a:t>
            </a:r>
            <a:endParaRPr sz="1400" dirty="0">
              <a:latin typeface="Calibri"/>
              <a:cs typeface="Calibri"/>
            </a:endParaRPr>
          </a:p>
          <a:p>
            <a:pPr marL="492759" marR="5080" indent="-287020" algn="just">
              <a:lnSpc>
                <a:spcPct val="100000"/>
              </a:lnSpc>
              <a:buFont typeface="Arial"/>
              <a:buChar char="•"/>
              <a:tabLst>
                <a:tab pos="492759" algn="l"/>
              </a:tabLst>
            </a:pPr>
            <a:r>
              <a:rPr sz="1400" b="1" spc="-5" dirty="0">
                <a:latin typeface="Calibri"/>
                <a:cs typeface="Calibri"/>
              </a:rPr>
              <a:t>Food Cost </a:t>
            </a:r>
            <a:r>
              <a:rPr sz="1400" b="1" dirty="0">
                <a:latin typeface="Calibri"/>
                <a:cs typeface="Calibri"/>
              </a:rPr>
              <a:t>Board: </a:t>
            </a:r>
            <a:r>
              <a:rPr sz="1400" spc="-10" dirty="0">
                <a:latin typeface="Calibri"/>
                <a:cs typeface="Calibri"/>
              </a:rPr>
              <a:t>create </a:t>
            </a:r>
            <a:r>
              <a:rPr sz="1400" dirty="0">
                <a:latin typeface="Calibri"/>
                <a:cs typeface="Calibri"/>
              </a:rPr>
              <a:t>a </a:t>
            </a:r>
            <a:r>
              <a:rPr sz="1400" spc="-5" dirty="0">
                <a:latin typeface="Calibri"/>
                <a:cs typeface="Calibri"/>
              </a:rPr>
              <a:t>food </a:t>
            </a:r>
            <a:r>
              <a:rPr sz="1400" spc="-10" dirty="0">
                <a:latin typeface="Calibri"/>
                <a:cs typeface="Calibri"/>
              </a:rPr>
              <a:t>cost board </a:t>
            </a:r>
            <a:r>
              <a:rPr sz="1400" spc="-5" dirty="0">
                <a:latin typeface="Calibri"/>
                <a:cs typeface="Calibri"/>
              </a:rPr>
              <a:t>so that everyone </a:t>
            </a:r>
            <a:r>
              <a:rPr sz="1400" dirty="0">
                <a:latin typeface="Calibri"/>
                <a:cs typeface="Calibri"/>
              </a:rPr>
              <a:t>is </a:t>
            </a:r>
            <a:r>
              <a:rPr sz="1400" spc="-10" dirty="0">
                <a:latin typeface="Calibri"/>
                <a:cs typeface="Calibri"/>
              </a:rPr>
              <a:t>constantly aware </a:t>
            </a:r>
            <a:r>
              <a:rPr sz="1400" spc="-5" dirty="0">
                <a:latin typeface="Calibri"/>
                <a:cs typeface="Calibri"/>
              </a:rPr>
              <a:t>of the  standings on Food Cost and areas of</a:t>
            </a:r>
            <a:r>
              <a:rPr sz="1400" spc="-20" dirty="0">
                <a:latin typeface="Calibri"/>
                <a:cs typeface="Calibri"/>
              </a:rPr>
              <a:t> </a:t>
            </a:r>
            <a:r>
              <a:rPr sz="1400" spc="-15" dirty="0">
                <a:latin typeface="Calibri"/>
                <a:cs typeface="Calibri"/>
              </a:rPr>
              <a:t>opportunity.</a:t>
            </a:r>
            <a:endParaRPr sz="1400" dirty="0">
              <a:latin typeface="Calibri"/>
              <a:cs typeface="Calibri"/>
            </a:endParaRPr>
          </a:p>
          <a:p>
            <a:pPr marL="492759" marR="171450" indent="-287020" algn="just">
              <a:lnSpc>
                <a:spcPct val="100000"/>
              </a:lnSpc>
              <a:buFont typeface="Arial"/>
              <a:buChar char="•"/>
              <a:tabLst>
                <a:tab pos="492759" algn="l"/>
              </a:tabLst>
            </a:pPr>
            <a:r>
              <a:rPr sz="1400" b="1" dirty="0">
                <a:latin typeface="Calibri"/>
                <a:cs typeface="Calibri"/>
              </a:rPr>
              <a:t>Emptying </a:t>
            </a:r>
            <a:r>
              <a:rPr sz="1400" b="1" spc="-5" dirty="0">
                <a:latin typeface="Calibri"/>
                <a:cs typeface="Calibri"/>
              </a:rPr>
              <a:t>Oil Jugs: </a:t>
            </a:r>
            <a:r>
              <a:rPr sz="1400" spc="-60" dirty="0">
                <a:latin typeface="Calibri"/>
                <a:cs typeface="Calibri"/>
              </a:rPr>
              <a:t>To </a:t>
            </a:r>
            <a:r>
              <a:rPr sz="1400" spc="-10" dirty="0">
                <a:latin typeface="Calibri"/>
                <a:cs typeface="Calibri"/>
              </a:rPr>
              <a:t>ensure </a:t>
            </a:r>
            <a:r>
              <a:rPr sz="1400" spc="-5" dirty="0">
                <a:latin typeface="Calibri"/>
                <a:cs typeface="Calibri"/>
              </a:rPr>
              <a:t>we </a:t>
            </a:r>
            <a:r>
              <a:rPr sz="1400" spc="-10" dirty="0">
                <a:latin typeface="Calibri"/>
                <a:cs typeface="Calibri"/>
              </a:rPr>
              <a:t>get </a:t>
            </a:r>
            <a:r>
              <a:rPr sz="1400" dirty="0">
                <a:latin typeface="Calibri"/>
                <a:cs typeface="Calibri"/>
              </a:rPr>
              <a:t>all </a:t>
            </a:r>
            <a:r>
              <a:rPr sz="1400" spc="-5" dirty="0">
                <a:latin typeface="Calibri"/>
                <a:cs typeface="Calibri"/>
              </a:rPr>
              <a:t>the </a:t>
            </a:r>
            <a:r>
              <a:rPr sz="1400" dirty="0">
                <a:latin typeface="Calibri"/>
                <a:cs typeface="Calibri"/>
              </a:rPr>
              <a:t>oil </a:t>
            </a:r>
            <a:r>
              <a:rPr sz="1400" spc="-5" dirty="0">
                <a:latin typeface="Calibri"/>
                <a:cs typeface="Calibri"/>
              </a:rPr>
              <a:t>out of the oil jugs, </a:t>
            </a:r>
            <a:r>
              <a:rPr sz="1400" dirty="0">
                <a:latin typeface="Calibri"/>
                <a:cs typeface="Calibri"/>
              </a:rPr>
              <a:t>run </a:t>
            </a:r>
            <a:r>
              <a:rPr sz="1400" spc="-5" dirty="0">
                <a:latin typeface="Calibri"/>
                <a:cs typeface="Calibri"/>
              </a:rPr>
              <a:t>hot hot </a:t>
            </a:r>
            <a:r>
              <a:rPr sz="1400" spc="-10" dirty="0">
                <a:latin typeface="Calibri"/>
                <a:cs typeface="Calibri"/>
              </a:rPr>
              <a:t>water  </a:t>
            </a:r>
            <a:r>
              <a:rPr sz="1400" spc="-5" dirty="0">
                <a:latin typeface="Calibri"/>
                <a:cs typeface="Calibri"/>
              </a:rPr>
              <a:t>over the jugs </a:t>
            </a:r>
            <a:r>
              <a:rPr sz="1400" spc="-10" dirty="0">
                <a:latin typeface="Calibri"/>
                <a:cs typeface="Calibri"/>
              </a:rPr>
              <a:t>to </a:t>
            </a:r>
            <a:r>
              <a:rPr sz="1400" spc="-5" dirty="0">
                <a:latin typeface="Calibri"/>
                <a:cs typeface="Calibri"/>
              </a:rPr>
              <a:t>melt the interior oil. </a:t>
            </a:r>
            <a:r>
              <a:rPr sz="1400" spc="-35" dirty="0">
                <a:latin typeface="Calibri"/>
                <a:cs typeface="Calibri"/>
              </a:rPr>
              <a:t>You </a:t>
            </a:r>
            <a:r>
              <a:rPr sz="1400" spc="-5" dirty="0">
                <a:latin typeface="Calibri"/>
                <a:cs typeface="Calibri"/>
              </a:rPr>
              <a:t>can </a:t>
            </a:r>
            <a:r>
              <a:rPr sz="1400" dirty="0">
                <a:latin typeface="Calibri"/>
                <a:cs typeface="Calibri"/>
              </a:rPr>
              <a:t>also </a:t>
            </a:r>
            <a:r>
              <a:rPr sz="1400" spc="-10" dirty="0">
                <a:latin typeface="Calibri"/>
                <a:cs typeface="Calibri"/>
              </a:rPr>
              <a:t>leave </a:t>
            </a:r>
            <a:r>
              <a:rPr sz="1400" dirty="0">
                <a:latin typeface="Calibri"/>
                <a:cs typeface="Calibri"/>
              </a:rPr>
              <a:t>on a </a:t>
            </a:r>
            <a:r>
              <a:rPr sz="1400" spc="5" dirty="0">
                <a:latin typeface="Calibri"/>
                <a:cs typeface="Calibri"/>
              </a:rPr>
              <a:t>fry </a:t>
            </a:r>
            <a:r>
              <a:rPr sz="1400" spc="-15" dirty="0">
                <a:latin typeface="Calibri"/>
                <a:cs typeface="Calibri"/>
              </a:rPr>
              <a:t>basket </a:t>
            </a:r>
            <a:r>
              <a:rPr sz="1400" spc="-10" dirty="0">
                <a:latin typeface="Calibri"/>
                <a:cs typeface="Calibri"/>
              </a:rPr>
              <a:t>to </a:t>
            </a:r>
            <a:r>
              <a:rPr sz="1400" dirty="0">
                <a:latin typeface="Calibri"/>
                <a:cs typeface="Calibri"/>
              </a:rPr>
              <a:t>allow it </a:t>
            </a:r>
            <a:r>
              <a:rPr sz="1400" spc="-5" dirty="0">
                <a:latin typeface="Calibri"/>
                <a:cs typeface="Calibri"/>
              </a:rPr>
              <a:t>to  </a:t>
            </a:r>
            <a:r>
              <a:rPr sz="1400" spc="-10" dirty="0">
                <a:latin typeface="Calibri"/>
                <a:cs typeface="Calibri"/>
              </a:rPr>
              <a:t>drain.</a:t>
            </a:r>
            <a:endParaRPr sz="1400" dirty="0">
              <a:latin typeface="Calibri"/>
              <a:cs typeface="Calibri"/>
            </a:endParaRPr>
          </a:p>
          <a:p>
            <a:pPr marL="492759" marR="43815" indent="-287020">
              <a:lnSpc>
                <a:spcPct val="100000"/>
              </a:lnSpc>
              <a:buFont typeface="Arial"/>
              <a:buChar char="•"/>
              <a:tabLst>
                <a:tab pos="492125" algn="l"/>
                <a:tab pos="492759" algn="l"/>
              </a:tabLst>
            </a:pPr>
            <a:r>
              <a:rPr sz="1400" b="1" dirty="0">
                <a:latin typeface="Calibri"/>
                <a:cs typeface="Calibri"/>
              </a:rPr>
              <a:t>Spot </a:t>
            </a:r>
            <a:r>
              <a:rPr sz="1400" b="1" spc="-5" dirty="0">
                <a:latin typeface="Calibri"/>
                <a:cs typeface="Calibri"/>
              </a:rPr>
              <a:t>Check Portions: </a:t>
            </a:r>
            <a:r>
              <a:rPr sz="1400" spc="-20" dirty="0">
                <a:latin typeface="Calibri"/>
                <a:cs typeface="Calibri"/>
              </a:rPr>
              <a:t>Watch </a:t>
            </a:r>
            <a:r>
              <a:rPr sz="1400" spc="-15" dirty="0">
                <a:latin typeface="Calibri"/>
                <a:cs typeface="Calibri"/>
              </a:rPr>
              <a:t>crew </a:t>
            </a:r>
            <a:r>
              <a:rPr sz="1400" spc="-10" dirty="0">
                <a:latin typeface="Calibri"/>
                <a:cs typeface="Calibri"/>
              </a:rPr>
              <a:t>for </a:t>
            </a:r>
            <a:r>
              <a:rPr sz="1400" spc="-5" dirty="0">
                <a:latin typeface="Calibri"/>
                <a:cs typeface="Calibri"/>
              </a:rPr>
              <a:t>over portioning </a:t>
            </a:r>
            <a:r>
              <a:rPr sz="1400" spc="-10" dirty="0">
                <a:latin typeface="Calibri"/>
                <a:cs typeface="Calibri"/>
              </a:rPr>
              <a:t>custard </a:t>
            </a:r>
            <a:r>
              <a:rPr sz="1400" spc="-5" dirty="0">
                <a:latin typeface="Calibri"/>
                <a:cs typeface="Calibri"/>
              </a:rPr>
              <a:t>and </a:t>
            </a:r>
            <a:r>
              <a:rPr sz="1400" dirty="0">
                <a:latin typeface="Calibri"/>
                <a:cs typeface="Calibri"/>
              </a:rPr>
              <a:t>fries - </a:t>
            </a:r>
            <a:r>
              <a:rPr sz="1400" spc="-5" dirty="0">
                <a:latin typeface="Calibri"/>
                <a:cs typeface="Calibri"/>
              </a:rPr>
              <a:t>"Spot it, Stop  </a:t>
            </a:r>
            <a:r>
              <a:rPr sz="1400" dirty="0">
                <a:latin typeface="Calibri"/>
                <a:cs typeface="Calibri"/>
              </a:rPr>
              <a:t>it."</a:t>
            </a:r>
          </a:p>
          <a:p>
            <a:pPr marL="492759" marR="243204" indent="-287020">
              <a:lnSpc>
                <a:spcPct val="100000"/>
              </a:lnSpc>
              <a:buFont typeface="Arial"/>
              <a:buChar char="•"/>
              <a:tabLst>
                <a:tab pos="492125" algn="l"/>
                <a:tab pos="492759" algn="l"/>
              </a:tabLst>
            </a:pPr>
            <a:r>
              <a:rPr sz="1400" b="1" spc="-5" dirty="0">
                <a:latin typeface="Calibri"/>
                <a:cs typeface="Calibri"/>
              </a:rPr>
              <a:t>Coaching Accuracy: </a:t>
            </a:r>
            <a:r>
              <a:rPr sz="1400" spc="-5" dirty="0">
                <a:latin typeface="Calibri"/>
                <a:cs typeface="Calibri"/>
              </a:rPr>
              <a:t>Are cashiers repeating </a:t>
            </a:r>
            <a:r>
              <a:rPr sz="1400" spc="-10" dirty="0">
                <a:latin typeface="Calibri"/>
                <a:cs typeface="Calibri"/>
              </a:rPr>
              <a:t>EVERY </a:t>
            </a:r>
            <a:r>
              <a:rPr sz="1400" spc="-5" dirty="0">
                <a:latin typeface="Calibri"/>
                <a:cs typeface="Calibri"/>
              </a:rPr>
              <a:t>single </a:t>
            </a:r>
            <a:r>
              <a:rPr sz="1400" spc="-10" dirty="0">
                <a:latin typeface="Calibri"/>
                <a:cs typeface="Calibri"/>
              </a:rPr>
              <a:t>order at register </a:t>
            </a:r>
            <a:r>
              <a:rPr sz="1400" spc="-5" dirty="0">
                <a:latin typeface="Calibri"/>
                <a:cs typeface="Calibri"/>
              </a:rPr>
              <a:t>and drive  thru? Accuracy </a:t>
            </a:r>
            <a:r>
              <a:rPr sz="1400" dirty="0">
                <a:latin typeface="Calibri"/>
                <a:cs typeface="Calibri"/>
              </a:rPr>
              <a:t>is </a:t>
            </a:r>
            <a:r>
              <a:rPr sz="1400" spc="-25" dirty="0">
                <a:latin typeface="Calibri"/>
                <a:cs typeface="Calibri"/>
              </a:rPr>
              <a:t>key </a:t>
            </a:r>
            <a:r>
              <a:rPr sz="1400" spc="-10" dirty="0">
                <a:latin typeface="Calibri"/>
                <a:cs typeface="Calibri"/>
              </a:rPr>
              <a:t>to </a:t>
            </a:r>
            <a:r>
              <a:rPr sz="1400" spc="-5" dirty="0">
                <a:latin typeface="Calibri"/>
                <a:cs typeface="Calibri"/>
              </a:rPr>
              <a:t>minimizing waste. Needs </a:t>
            </a:r>
            <a:r>
              <a:rPr sz="1400" spc="-10" dirty="0">
                <a:latin typeface="Calibri"/>
                <a:cs typeface="Calibri"/>
              </a:rPr>
              <a:t>to </a:t>
            </a:r>
            <a:r>
              <a:rPr sz="1400" spc="-5" dirty="0">
                <a:latin typeface="Calibri"/>
                <a:cs typeface="Calibri"/>
              </a:rPr>
              <a:t>be done 100% of the</a:t>
            </a:r>
            <a:r>
              <a:rPr sz="1400" spc="105" dirty="0">
                <a:latin typeface="Calibri"/>
                <a:cs typeface="Calibri"/>
              </a:rPr>
              <a:t> </a:t>
            </a:r>
            <a:r>
              <a:rPr sz="1400" spc="-5" dirty="0">
                <a:latin typeface="Calibri"/>
                <a:cs typeface="Calibri"/>
              </a:rPr>
              <a:t>time.</a:t>
            </a:r>
            <a:endParaRPr sz="1400" dirty="0">
              <a:latin typeface="Calibri"/>
              <a:cs typeface="Calibri"/>
            </a:endParaRPr>
          </a:p>
          <a:p>
            <a:pPr marL="492759" marR="121920" indent="-287020">
              <a:lnSpc>
                <a:spcPct val="100000"/>
              </a:lnSpc>
              <a:buFont typeface="Arial"/>
              <a:buChar char="•"/>
              <a:tabLst>
                <a:tab pos="492125" algn="l"/>
                <a:tab pos="492759" algn="l"/>
              </a:tabLst>
            </a:pPr>
            <a:r>
              <a:rPr sz="1400" spc="-5" dirty="0">
                <a:latin typeface="Calibri"/>
                <a:cs typeface="Calibri"/>
              </a:rPr>
              <a:t>When </a:t>
            </a:r>
            <a:r>
              <a:rPr sz="1400" spc="-10" dirty="0">
                <a:latin typeface="Calibri"/>
                <a:cs typeface="Calibri"/>
              </a:rPr>
              <a:t>mistakes are </a:t>
            </a:r>
            <a:r>
              <a:rPr sz="1400" spc="-5" dirty="0">
                <a:latin typeface="Calibri"/>
                <a:cs typeface="Calibri"/>
              </a:rPr>
              <a:t>made, </a:t>
            </a:r>
            <a:r>
              <a:rPr sz="1400" spc="-10" dirty="0">
                <a:latin typeface="Calibri"/>
                <a:cs typeface="Calibri"/>
              </a:rPr>
              <a:t>attempt to </a:t>
            </a:r>
            <a:r>
              <a:rPr sz="1400" spc="5" dirty="0">
                <a:latin typeface="Calibri"/>
                <a:cs typeface="Calibri"/>
              </a:rPr>
              <a:t>“fix” </a:t>
            </a:r>
            <a:r>
              <a:rPr sz="1400" spc="-5" dirty="0">
                <a:latin typeface="Calibri"/>
                <a:cs typeface="Calibri"/>
              </a:rPr>
              <a:t>the </a:t>
            </a:r>
            <a:r>
              <a:rPr sz="1400" spc="-10" dirty="0">
                <a:latin typeface="Calibri"/>
                <a:cs typeface="Calibri"/>
              </a:rPr>
              <a:t>mistake, </a:t>
            </a:r>
            <a:r>
              <a:rPr sz="1400" dirty="0">
                <a:latin typeface="Calibri"/>
                <a:cs typeface="Calibri"/>
              </a:rPr>
              <a:t>if </a:t>
            </a:r>
            <a:r>
              <a:rPr sz="1400" spc="-5" dirty="0">
                <a:latin typeface="Calibri"/>
                <a:cs typeface="Calibri"/>
              </a:rPr>
              <a:t>possible. </a:t>
            </a:r>
            <a:r>
              <a:rPr sz="1400" spc="-10" dirty="0">
                <a:latin typeface="Calibri"/>
                <a:cs typeface="Calibri"/>
              </a:rPr>
              <a:t>Example </a:t>
            </a:r>
            <a:r>
              <a:rPr sz="1400" dirty="0">
                <a:latin typeface="Calibri"/>
                <a:cs typeface="Calibri"/>
              </a:rPr>
              <a:t>– </a:t>
            </a:r>
            <a:r>
              <a:rPr sz="1400" spc="-5" dirty="0">
                <a:latin typeface="Calibri"/>
                <a:cs typeface="Calibri"/>
              </a:rPr>
              <a:t>wrong  bun top </a:t>
            </a:r>
            <a:r>
              <a:rPr sz="1400" dirty="0">
                <a:latin typeface="Calibri"/>
                <a:cs typeface="Calibri"/>
              </a:rPr>
              <a:t>– </a:t>
            </a:r>
            <a:r>
              <a:rPr sz="1400" spc="-5" dirty="0">
                <a:latin typeface="Calibri"/>
                <a:cs typeface="Calibri"/>
              </a:rPr>
              <a:t>can we use </a:t>
            </a:r>
            <a:r>
              <a:rPr sz="1400" dirty="0">
                <a:latin typeface="Calibri"/>
                <a:cs typeface="Calibri"/>
              </a:rPr>
              <a:t>it </a:t>
            </a:r>
            <a:r>
              <a:rPr sz="1400" spc="-10" dirty="0">
                <a:latin typeface="Calibri"/>
                <a:cs typeface="Calibri"/>
              </a:rPr>
              <a:t>for </a:t>
            </a:r>
            <a:r>
              <a:rPr sz="1400" spc="-5" dirty="0">
                <a:latin typeface="Calibri"/>
                <a:cs typeface="Calibri"/>
              </a:rPr>
              <a:t>another sandwich down the </a:t>
            </a:r>
            <a:r>
              <a:rPr sz="1400" dirty="0">
                <a:latin typeface="Calibri"/>
                <a:cs typeface="Calibri"/>
              </a:rPr>
              <a:t>line?</a:t>
            </a:r>
          </a:p>
          <a:p>
            <a:pPr marL="492759" indent="-287020">
              <a:lnSpc>
                <a:spcPct val="100000"/>
              </a:lnSpc>
              <a:buFont typeface="Arial"/>
              <a:buChar char="•"/>
              <a:tabLst>
                <a:tab pos="492125" algn="l"/>
                <a:tab pos="492759" algn="l"/>
              </a:tabLst>
            </a:pPr>
            <a:r>
              <a:rPr sz="1400" b="1" spc="-5" dirty="0">
                <a:latin typeface="Calibri"/>
                <a:cs typeface="Calibri"/>
              </a:rPr>
              <a:t>FIFO: </a:t>
            </a:r>
            <a:r>
              <a:rPr sz="1400" spc="-5" dirty="0">
                <a:latin typeface="Calibri"/>
                <a:cs typeface="Calibri"/>
              </a:rPr>
              <a:t>does every </a:t>
            </a:r>
            <a:r>
              <a:rPr sz="1400" spc="-30" dirty="0">
                <a:latin typeface="Calibri"/>
                <a:cs typeface="Calibri"/>
              </a:rPr>
              <a:t>Team </a:t>
            </a:r>
            <a:r>
              <a:rPr sz="1400" spc="-5" dirty="0">
                <a:latin typeface="Calibri"/>
                <a:cs typeface="Calibri"/>
              </a:rPr>
              <a:t>Members </a:t>
            </a:r>
            <a:r>
              <a:rPr sz="1400" spc="-10" dirty="0">
                <a:latin typeface="Calibri"/>
                <a:cs typeface="Calibri"/>
              </a:rPr>
              <a:t>understand </a:t>
            </a:r>
            <a:r>
              <a:rPr sz="1400" spc="-15" dirty="0">
                <a:latin typeface="Calibri"/>
                <a:cs typeface="Calibri"/>
              </a:rPr>
              <a:t>FIFO, </a:t>
            </a:r>
            <a:r>
              <a:rPr sz="1400" spc="-5" dirty="0">
                <a:latin typeface="Calibri"/>
                <a:cs typeface="Calibri"/>
              </a:rPr>
              <a:t>and the importance </a:t>
            </a:r>
            <a:r>
              <a:rPr sz="1400" dirty="0">
                <a:latin typeface="Calibri"/>
                <a:cs typeface="Calibri"/>
              </a:rPr>
              <a:t>of</a:t>
            </a:r>
            <a:r>
              <a:rPr sz="1400" spc="50" dirty="0">
                <a:latin typeface="Calibri"/>
                <a:cs typeface="Calibri"/>
              </a:rPr>
              <a:t> </a:t>
            </a:r>
            <a:r>
              <a:rPr sz="1400" spc="-10" dirty="0">
                <a:latin typeface="Calibri"/>
                <a:cs typeface="Calibri"/>
              </a:rPr>
              <a:t>proper</a:t>
            </a:r>
            <a:endParaRPr sz="1400" dirty="0">
              <a:latin typeface="Calibri"/>
              <a:cs typeface="Calibri"/>
            </a:endParaRPr>
          </a:p>
          <a:p>
            <a:pPr marL="492759">
              <a:lnSpc>
                <a:spcPct val="100000"/>
              </a:lnSpc>
              <a:spcBef>
                <a:spcPts val="5"/>
              </a:spcBef>
            </a:pPr>
            <a:r>
              <a:rPr sz="1400" spc="-10" dirty="0">
                <a:latin typeface="Calibri"/>
                <a:cs typeface="Calibri"/>
              </a:rPr>
              <a:t>product </a:t>
            </a:r>
            <a:r>
              <a:rPr sz="1400" spc="-5" dirty="0">
                <a:latin typeface="Calibri"/>
                <a:cs typeface="Calibri"/>
              </a:rPr>
              <a:t>rotation? Check </a:t>
            </a:r>
            <a:r>
              <a:rPr sz="1400" spc="-10" dirty="0">
                <a:latin typeface="Calibri"/>
                <a:cs typeface="Calibri"/>
              </a:rPr>
              <a:t>for </a:t>
            </a:r>
            <a:r>
              <a:rPr sz="1400" dirty="0">
                <a:latin typeface="Calibri"/>
                <a:cs typeface="Calibri"/>
              </a:rPr>
              <a:t>labels, </a:t>
            </a:r>
            <a:r>
              <a:rPr sz="1400" spc="-10" dirty="0">
                <a:latin typeface="Calibri"/>
                <a:cs typeface="Calibri"/>
              </a:rPr>
              <a:t>expired product, </a:t>
            </a:r>
            <a:r>
              <a:rPr sz="1400" spc="-5" dirty="0">
                <a:latin typeface="Calibri"/>
                <a:cs typeface="Calibri"/>
              </a:rPr>
              <a:t>and too </a:t>
            </a:r>
            <a:r>
              <a:rPr sz="1400" spc="-10" dirty="0">
                <a:latin typeface="Calibri"/>
                <a:cs typeface="Calibri"/>
              </a:rPr>
              <a:t>much </a:t>
            </a:r>
            <a:r>
              <a:rPr sz="1400" spc="-5" dirty="0">
                <a:latin typeface="Calibri"/>
                <a:cs typeface="Calibri"/>
              </a:rPr>
              <a:t>or too little</a:t>
            </a:r>
            <a:r>
              <a:rPr sz="1400" spc="90" dirty="0">
                <a:latin typeface="Calibri"/>
                <a:cs typeface="Calibri"/>
              </a:rPr>
              <a:t> </a:t>
            </a:r>
            <a:r>
              <a:rPr sz="1400" spc="-10" dirty="0">
                <a:latin typeface="Calibri"/>
                <a:cs typeface="Calibri"/>
              </a:rPr>
              <a:t>prep.</a:t>
            </a:r>
            <a:endParaRPr sz="1400" dirty="0">
              <a:latin typeface="Calibri"/>
              <a:cs typeface="Calibri"/>
            </a:endParaRPr>
          </a:p>
          <a:p>
            <a:pPr marL="492759" marR="442595" indent="-287020">
              <a:lnSpc>
                <a:spcPct val="100000"/>
              </a:lnSpc>
              <a:buFont typeface="Arial"/>
              <a:buChar char="•"/>
              <a:tabLst>
                <a:tab pos="492125" algn="l"/>
                <a:tab pos="492759" algn="l"/>
              </a:tabLst>
            </a:pPr>
            <a:r>
              <a:rPr sz="1400" b="1" spc="-5" dirty="0">
                <a:latin typeface="Calibri"/>
                <a:cs typeface="Calibri"/>
              </a:rPr>
              <a:t>Scraping </a:t>
            </a:r>
            <a:r>
              <a:rPr sz="1400" b="1" dirty="0">
                <a:latin typeface="Calibri"/>
                <a:cs typeface="Calibri"/>
              </a:rPr>
              <a:t>the </a:t>
            </a:r>
            <a:r>
              <a:rPr sz="1400" b="1" spc="-5" dirty="0">
                <a:latin typeface="Calibri"/>
                <a:cs typeface="Calibri"/>
              </a:rPr>
              <a:t>Container: </a:t>
            </a:r>
            <a:r>
              <a:rPr sz="1400" spc="-5" dirty="0">
                <a:latin typeface="Calibri"/>
                <a:cs typeface="Calibri"/>
              </a:rPr>
              <a:t>Are </a:t>
            </a:r>
            <a:r>
              <a:rPr sz="1400" dirty="0">
                <a:latin typeface="Calibri"/>
                <a:cs typeface="Calibri"/>
              </a:rPr>
              <a:t>all </a:t>
            </a:r>
            <a:r>
              <a:rPr sz="1400" spc="-10" dirty="0">
                <a:latin typeface="Calibri"/>
                <a:cs typeface="Calibri"/>
              </a:rPr>
              <a:t>containers </a:t>
            </a:r>
            <a:r>
              <a:rPr sz="1400" spc="-5" dirty="0">
                <a:latin typeface="Calibri"/>
                <a:cs typeface="Calibri"/>
              </a:rPr>
              <a:t>of </a:t>
            </a:r>
            <a:r>
              <a:rPr sz="1400" spc="-10" dirty="0">
                <a:latin typeface="Calibri"/>
                <a:cs typeface="Calibri"/>
              </a:rPr>
              <a:t>product </a:t>
            </a:r>
            <a:r>
              <a:rPr sz="1400" spc="-5" dirty="0">
                <a:latin typeface="Calibri"/>
                <a:cs typeface="Calibri"/>
              </a:rPr>
              <a:t>being </a:t>
            </a:r>
            <a:r>
              <a:rPr sz="1400" spc="-10" dirty="0">
                <a:latin typeface="Calibri"/>
                <a:cs typeface="Calibri"/>
              </a:rPr>
              <a:t>scraped </a:t>
            </a:r>
            <a:r>
              <a:rPr sz="1400" dirty="0">
                <a:latin typeface="Calibri"/>
                <a:cs typeface="Calibri"/>
              </a:rPr>
              <a:t>100%? </a:t>
            </a:r>
            <a:r>
              <a:rPr sz="1400" spc="-5" dirty="0">
                <a:latin typeface="Calibri"/>
                <a:cs typeface="Calibri"/>
              </a:rPr>
              <a:t>This  includes,</a:t>
            </a:r>
            <a:endParaRPr sz="1400" dirty="0">
              <a:latin typeface="Calibri"/>
              <a:cs typeface="Calibri"/>
            </a:endParaRPr>
          </a:p>
          <a:p>
            <a:pPr marL="949325" lvl="1" indent="-287020">
              <a:lnSpc>
                <a:spcPct val="100000"/>
              </a:lnSpc>
              <a:buFont typeface="Arial"/>
              <a:buChar char="•"/>
              <a:tabLst>
                <a:tab pos="949325" algn="l"/>
                <a:tab pos="949960" algn="l"/>
              </a:tabLst>
            </a:pPr>
            <a:r>
              <a:rPr sz="1400" spc="-10" dirty="0">
                <a:latin typeface="Calibri"/>
                <a:cs typeface="Calibri"/>
              </a:rPr>
              <a:t>Custard</a:t>
            </a:r>
            <a:endParaRPr sz="1400" dirty="0">
              <a:latin typeface="Calibri"/>
              <a:cs typeface="Calibri"/>
            </a:endParaRPr>
          </a:p>
          <a:p>
            <a:pPr marL="949325" lvl="1" indent="-287020">
              <a:lnSpc>
                <a:spcPct val="100000"/>
              </a:lnSpc>
              <a:buFont typeface="Arial"/>
              <a:buChar char="•"/>
              <a:tabLst>
                <a:tab pos="949325" algn="l"/>
                <a:tab pos="949960" algn="l"/>
              </a:tabLst>
            </a:pPr>
            <a:r>
              <a:rPr sz="1400" spc="-5" dirty="0">
                <a:latin typeface="Calibri"/>
                <a:cs typeface="Calibri"/>
              </a:rPr>
              <a:t>Sauce</a:t>
            </a:r>
            <a:r>
              <a:rPr sz="1400" spc="-15" dirty="0">
                <a:latin typeface="Calibri"/>
                <a:cs typeface="Calibri"/>
              </a:rPr>
              <a:t> </a:t>
            </a:r>
            <a:r>
              <a:rPr sz="1400" spc="-10" dirty="0">
                <a:latin typeface="Calibri"/>
                <a:cs typeface="Calibri"/>
              </a:rPr>
              <a:t>containers</a:t>
            </a:r>
            <a:endParaRPr sz="1400" dirty="0">
              <a:latin typeface="Calibri"/>
              <a:cs typeface="Calibri"/>
            </a:endParaRPr>
          </a:p>
          <a:p>
            <a:pPr marL="949325" lvl="1" indent="-287020">
              <a:lnSpc>
                <a:spcPct val="100000"/>
              </a:lnSpc>
              <a:buFont typeface="Arial"/>
              <a:buChar char="•"/>
              <a:tabLst>
                <a:tab pos="949325" algn="l"/>
                <a:tab pos="949960" algn="l"/>
              </a:tabLst>
            </a:pPr>
            <a:r>
              <a:rPr sz="1400" spc="-5" dirty="0">
                <a:latin typeface="Calibri"/>
                <a:cs typeface="Calibri"/>
              </a:rPr>
              <a:t>Canned</a:t>
            </a:r>
            <a:r>
              <a:rPr sz="1400" dirty="0">
                <a:latin typeface="Calibri"/>
                <a:cs typeface="Calibri"/>
              </a:rPr>
              <a:t> </a:t>
            </a:r>
            <a:r>
              <a:rPr sz="1400" spc="-5" dirty="0">
                <a:latin typeface="Calibri"/>
                <a:cs typeface="Calibri"/>
              </a:rPr>
              <a:t>goods</a:t>
            </a:r>
            <a:endParaRPr sz="1400" dirty="0">
              <a:latin typeface="Calibri"/>
              <a:cs typeface="Calibri"/>
            </a:endParaRPr>
          </a:p>
          <a:p>
            <a:pPr marL="949325" lvl="1" indent="-287020">
              <a:lnSpc>
                <a:spcPct val="100000"/>
              </a:lnSpc>
              <a:buFont typeface="Arial"/>
              <a:buChar char="•"/>
              <a:tabLst>
                <a:tab pos="949325" algn="l"/>
                <a:tab pos="949960" algn="l"/>
              </a:tabLst>
            </a:pPr>
            <a:r>
              <a:rPr sz="1400" spc="-10" dirty="0">
                <a:latin typeface="Calibri"/>
                <a:cs typeface="Calibri"/>
              </a:rPr>
              <a:t>Etc.</a:t>
            </a:r>
            <a:endParaRPr sz="1400" dirty="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16</a:t>
            </a:fld>
            <a:endParaRPr spc="1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2885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16223" y="676668"/>
            <a:ext cx="419849"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482340" y="676668"/>
            <a:ext cx="1933193"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717665" cy="490093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Food </a:t>
            </a:r>
            <a:r>
              <a:rPr sz="1800" b="1" spc="-10" dirty="0">
                <a:latin typeface="Calibri"/>
                <a:cs typeface="Calibri"/>
              </a:rPr>
              <a:t>Cost </a:t>
            </a:r>
            <a:r>
              <a:rPr sz="1800" b="1" dirty="0">
                <a:latin typeface="Calibri"/>
                <a:cs typeface="Calibri"/>
              </a:rPr>
              <a:t>– </a:t>
            </a:r>
            <a:r>
              <a:rPr sz="1800" b="1" spc="-25" dirty="0">
                <a:latin typeface="Calibri"/>
                <a:cs typeface="Calibri"/>
              </a:rPr>
              <a:t>Waste</a:t>
            </a:r>
            <a:r>
              <a:rPr sz="1800" b="1" spc="-35" dirty="0">
                <a:latin typeface="Calibri"/>
                <a:cs typeface="Calibri"/>
              </a:rPr>
              <a:t> </a:t>
            </a:r>
            <a:r>
              <a:rPr sz="1800" b="1" spc="-5" dirty="0">
                <a:latin typeface="Calibri"/>
                <a:cs typeface="Calibri"/>
              </a:rPr>
              <a:t>Continued</a:t>
            </a:r>
            <a:endParaRPr sz="1800">
              <a:latin typeface="Calibri"/>
              <a:cs typeface="Calibri"/>
            </a:endParaRPr>
          </a:p>
          <a:p>
            <a:pPr>
              <a:lnSpc>
                <a:spcPct val="100000"/>
              </a:lnSpc>
              <a:spcBef>
                <a:spcPts val="55"/>
              </a:spcBef>
            </a:pPr>
            <a:endParaRPr sz="210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Stay Organized: </a:t>
            </a:r>
            <a:r>
              <a:rPr sz="1400" spc="-15" dirty="0">
                <a:latin typeface="Calibri"/>
                <a:cs typeface="Calibri"/>
              </a:rPr>
              <a:t>Organize </a:t>
            </a:r>
            <a:r>
              <a:rPr sz="1400" spc="-5" dirty="0">
                <a:latin typeface="Calibri"/>
                <a:cs typeface="Calibri"/>
              </a:rPr>
              <a:t>your </a:t>
            </a:r>
            <a:r>
              <a:rPr sz="1400" dirty="0">
                <a:latin typeface="Calibri"/>
                <a:cs typeface="Calibri"/>
              </a:rPr>
              <a:t>walk-in </a:t>
            </a:r>
            <a:r>
              <a:rPr sz="1400" spc="-15" dirty="0">
                <a:latin typeface="Calibri"/>
                <a:cs typeface="Calibri"/>
              </a:rPr>
              <a:t>freezer </a:t>
            </a:r>
            <a:r>
              <a:rPr sz="1400" spc="-5" dirty="0">
                <a:latin typeface="Calibri"/>
                <a:cs typeface="Calibri"/>
              </a:rPr>
              <a:t>and </a:t>
            </a:r>
            <a:r>
              <a:rPr sz="1400" spc="-20" dirty="0">
                <a:latin typeface="Calibri"/>
                <a:cs typeface="Calibri"/>
              </a:rPr>
              <a:t>cooler, </a:t>
            </a:r>
            <a:r>
              <a:rPr sz="1400" dirty="0">
                <a:latin typeface="Calibri"/>
                <a:cs typeface="Calibri"/>
              </a:rPr>
              <a:t>as </a:t>
            </a:r>
            <a:r>
              <a:rPr sz="1400" spc="-5" dirty="0">
                <a:latin typeface="Calibri"/>
                <a:cs typeface="Calibri"/>
              </a:rPr>
              <a:t>well </a:t>
            </a:r>
            <a:r>
              <a:rPr sz="1400" dirty="0">
                <a:latin typeface="Calibri"/>
                <a:cs typeface="Calibri"/>
              </a:rPr>
              <a:t>as dry </a:t>
            </a:r>
            <a:r>
              <a:rPr sz="1400" spc="-10" dirty="0">
                <a:latin typeface="Calibri"/>
                <a:cs typeface="Calibri"/>
              </a:rPr>
              <a:t>storage. </a:t>
            </a:r>
            <a:r>
              <a:rPr sz="1400" spc="-5" dirty="0">
                <a:latin typeface="Calibri"/>
                <a:cs typeface="Calibri"/>
              </a:rPr>
              <a:t>Is</a:t>
            </a:r>
            <a:r>
              <a:rPr sz="1400" spc="20" dirty="0">
                <a:latin typeface="Calibri"/>
                <a:cs typeface="Calibri"/>
              </a:rPr>
              <a:t> </a:t>
            </a:r>
            <a:r>
              <a:rPr sz="1400" dirty="0">
                <a:latin typeface="Calibri"/>
                <a:cs typeface="Calibri"/>
              </a:rPr>
              <a:t>a</a:t>
            </a:r>
            <a:endParaRPr sz="1400">
              <a:latin typeface="Calibri"/>
              <a:cs typeface="Calibri"/>
            </a:endParaRPr>
          </a:p>
          <a:p>
            <a:pPr marL="492759">
              <a:lnSpc>
                <a:spcPct val="100000"/>
              </a:lnSpc>
              <a:spcBef>
                <a:spcPts val="5"/>
              </a:spcBef>
            </a:pPr>
            <a:r>
              <a:rPr sz="1400" spc="-5" dirty="0">
                <a:latin typeface="Calibri"/>
                <a:cs typeface="Calibri"/>
              </a:rPr>
              <a:t>good </a:t>
            </a:r>
            <a:r>
              <a:rPr sz="1400" dirty="0">
                <a:latin typeface="Calibri"/>
                <a:cs typeface="Calibri"/>
              </a:rPr>
              <a:t>labeling </a:t>
            </a:r>
            <a:r>
              <a:rPr sz="1400" spc="-10" dirty="0">
                <a:latin typeface="Calibri"/>
                <a:cs typeface="Calibri"/>
              </a:rPr>
              <a:t>system </a:t>
            </a:r>
            <a:r>
              <a:rPr sz="1400" dirty="0">
                <a:latin typeface="Calibri"/>
                <a:cs typeface="Calibri"/>
              </a:rPr>
              <a:t>in</a:t>
            </a:r>
            <a:r>
              <a:rPr sz="1400" spc="-15" dirty="0">
                <a:latin typeface="Calibri"/>
                <a:cs typeface="Calibri"/>
              </a:rPr>
              <a:t> </a:t>
            </a:r>
            <a:r>
              <a:rPr sz="1400" spc="-5" dirty="0">
                <a:latin typeface="Calibri"/>
                <a:cs typeface="Calibri"/>
              </a:rPr>
              <a:t>place?</a:t>
            </a:r>
            <a:endParaRPr sz="140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Minimizing </a:t>
            </a:r>
            <a:r>
              <a:rPr sz="1400" b="1" spc="-5" dirty="0">
                <a:latin typeface="Calibri"/>
                <a:cs typeface="Calibri"/>
              </a:rPr>
              <a:t>Custard</a:t>
            </a:r>
            <a:r>
              <a:rPr sz="1400" b="1" spc="-60" dirty="0">
                <a:latin typeface="Calibri"/>
                <a:cs typeface="Calibri"/>
              </a:rPr>
              <a:t> </a:t>
            </a:r>
            <a:r>
              <a:rPr sz="1400" b="1" spc="-15" dirty="0">
                <a:latin typeface="Calibri"/>
                <a:cs typeface="Calibri"/>
              </a:rPr>
              <a:t>Waste:</a:t>
            </a:r>
            <a:endParaRPr sz="1400">
              <a:latin typeface="Calibri"/>
              <a:cs typeface="Calibri"/>
            </a:endParaRPr>
          </a:p>
          <a:p>
            <a:pPr marL="949325" marR="5080" lvl="1" indent="-287020">
              <a:lnSpc>
                <a:spcPct val="100000"/>
              </a:lnSpc>
              <a:buFont typeface="Arial"/>
              <a:buChar char="•"/>
              <a:tabLst>
                <a:tab pos="949325" algn="l"/>
                <a:tab pos="949960" algn="l"/>
              </a:tabLst>
            </a:pPr>
            <a:r>
              <a:rPr sz="1400" dirty="0">
                <a:latin typeface="Calibri"/>
                <a:cs typeface="Calibri"/>
              </a:rPr>
              <a:t>During </a:t>
            </a:r>
            <a:r>
              <a:rPr sz="1400" spc="-5" dirty="0">
                <a:latin typeface="Calibri"/>
                <a:cs typeface="Calibri"/>
              </a:rPr>
              <a:t>Opening: </a:t>
            </a:r>
            <a:r>
              <a:rPr sz="1400" spc="-10" dirty="0">
                <a:latin typeface="Calibri"/>
                <a:cs typeface="Calibri"/>
              </a:rPr>
              <a:t>after </a:t>
            </a:r>
            <a:r>
              <a:rPr sz="1400" spc="-5" dirty="0">
                <a:latin typeface="Calibri"/>
                <a:cs typeface="Calibri"/>
              </a:rPr>
              <a:t>running </a:t>
            </a:r>
            <a:r>
              <a:rPr sz="1400" spc="-10" dirty="0">
                <a:latin typeface="Calibri"/>
                <a:cs typeface="Calibri"/>
              </a:rPr>
              <a:t>sanitizer </a:t>
            </a:r>
            <a:r>
              <a:rPr sz="1400" dirty="0">
                <a:latin typeface="Calibri"/>
                <a:cs typeface="Calibri"/>
              </a:rPr>
              <a:t>in </a:t>
            </a:r>
            <a:r>
              <a:rPr sz="1400" spc="-5" dirty="0">
                <a:latin typeface="Calibri"/>
                <a:cs typeface="Calibri"/>
              </a:rPr>
              <a:t>the </a:t>
            </a:r>
            <a:r>
              <a:rPr sz="1400" spc="-10" dirty="0">
                <a:latin typeface="Calibri"/>
                <a:cs typeface="Calibri"/>
              </a:rPr>
              <a:t>hoppers, </a:t>
            </a:r>
            <a:r>
              <a:rPr sz="1400" spc="-5" dirty="0">
                <a:latin typeface="Calibri"/>
                <a:cs typeface="Calibri"/>
              </a:rPr>
              <a:t>let </a:t>
            </a:r>
            <a:r>
              <a:rPr sz="1400" dirty="0">
                <a:latin typeface="Calibri"/>
                <a:cs typeface="Calibri"/>
              </a:rPr>
              <a:t>it run </a:t>
            </a:r>
            <a:r>
              <a:rPr sz="1400" spc="-5" dirty="0">
                <a:latin typeface="Calibri"/>
                <a:cs typeface="Calibri"/>
              </a:rPr>
              <a:t>out </a:t>
            </a:r>
            <a:r>
              <a:rPr sz="1400" dirty="0">
                <a:latin typeface="Calibri"/>
                <a:cs typeface="Calibri"/>
              </a:rPr>
              <a:t>while </a:t>
            </a:r>
            <a:r>
              <a:rPr sz="1400" spc="-5" dirty="0">
                <a:latin typeface="Calibri"/>
                <a:cs typeface="Calibri"/>
              </a:rPr>
              <a:t>using  the </a:t>
            </a:r>
            <a:r>
              <a:rPr sz="1400" spc="-25" dirty="0">
                <a:latin typeface="Calibri"/>
                <a:cs typeface="Calibri"/>
              </a:rPr>
              <a:t>dasher. </a:t>
            </a:r>
            <a:r>
              <a:rPr sz="1400" spc="-5" dirty="0">
                <a:latin typeface="Calibri"/>
                <a:cs typeface="Calibri"/>
              </a:rPr>
              <a:t>Wipe </a:t>
            </a:r>
            <a:r>
              <a:rPr sz="1400" dirty="0">
                <a:latin typeface="Calibri"/>
                <a:cs typeface="Calibri"/>
              </a:rPr>
              <a:t>the </a:t>
            </a:r>
            <a:r>
              <a:rPr sz="1400" spc="-10" dirty="0">
                <a:latin typeface="Calibri"/>
                <a:cs typeface="Calibri"/>
              </a:rPr>
              <a:t>hoppers </a:t>
            </a:r>
            <a:r>
              <a:rPr sz="1400" dirty="0">
                <a:latin typeface="Calibri"/>
                <a:cs typeface="Calibri"/>
              </a:rPr>
              <a:t>with </a:t>
            </a:r>
            <a:r>
              <a:rPr sz="1400" spc="-5" dirty="0">
                <a:latin typeface="Calibri"/>
                <a:cs typeface="Calibri"/>
              </a:rPr>
              <a:t>paper towels </a:t>
            </a:r>
            <a:r>
              <a:rPr sz="1400" dirty="0">
                <a:latin typeface="Calibri"/>
                <a:cs typeface="Calibri"/>
              </a:rPr>
              <a:t>til </a:t>
            </a:r>
            <a:r>
              <a:rPr sz="1400" spc="-5" dirty="0">
                <a:latin typeface="Calibri"/>
                <a:cs typeface="Calibri"/>
              </a:rPr>
              <a:t>they </a:t>
            </a:r>
            <a:r>
              <a:rPr sz="1400" spc="-10" dirty="0">
                <a:latin typeface="Calibri"/>
                <a:cs typeface="Calibri"/>
              </a:rPr>
              <a:t>are </a:t>
            </a:r>
            <a:r>
              <a:rPr sz="1400" spc="-25" dirty="0">
                <a:latin typeface="Calibri"/>
                <a:cs typeface="Calibri"/>
              </a:rPr>
              <a:t>dry. </a:t>
            </a:r>
            <a:r>
              <a:rPr sz="1400" spc="-10" dirty="0">
                <a:latin typeface="Calibri"/>
                <a:cs typeface="Calibri"/>
              </a:rPr>
              <a:t>Pour </a:t>
            </a:r>
            <a:r>
              <a:rPr sz="1400" dirty="0">
                <a:latin typeface="Calibri"/>
                <a:cs typeface="Calibri"/>
              </a:rPr>
              <a:t>a </a:t>
            </a:r>
            <a:r>
              <a:rPr sz="1400" spc="-5" dirty="0">
                <a:latin typeface="Calibri"/>
                <a:cs typeface="Calibri"/>
              </a:rPr>
              <a:t>little  </a:t>
            </a:r>
            <a:r>
              <a:rPr sz="1400" spc="-10" dirty="0">
                <a:latin typeface="Calibri"/>
                <a:cs typeface="Calibri"/>
              </a:rPr>
              <a:t>custard </a:t>
            </a:r>
            <a:r>
              <a:rPr sz="1400" spc="-5" dirty="0">
                <a:latin typeface="Calibri"/>
                <a:cs typeface="Calibri"/>
              </a:rPr>
              <a:t>(about </a:t>
            </a:r>
            <a:r>
              <a:rPr sz="1400" dirty="0">
                <a:latin typeface="Calibri"/>
                <a:cs typeface="Calibri"/>
              </a:rPr>
              <a:t>a 1 </a:t>
            </a:r>
            <a:r>
              <a:rPr sz="1400" spc="-5" dirty="0">
                <a:latin typeface="Calibri"/>
                <a:cs typeface="Calibri"/>
              </a:rPr>
              <a:t>second pour) </a:t>
            </a:r>
            <a:r>
              <a:rPr sz="1400" spc="-10" dirty="0">
                <a:latin typeface="Calibri"/>
                <a:cs typeface="Calibri"/>
              </a:rPr>
              <a:t>into </a:t>
            </a:r>
            <a:r>
              <a:rPr sz="1400" spc="-5" dirty="0">
                <a:latin typeface="Calibri"/>
                <a:cs typeface="Calibri"/>
              </a:rPr>
              <a:t>the hole, </a:t>
            </a:r>
            <a:r>
              <a:rPr sz="1400" dirty="0">
                <a:latin typeface="Calibri"/>
                <a:cs typeface="Calibri"/>
              </a:rPr>
              <a:t>and </a:t>
            </a:r>
            <a:r>
              <a:rPr sz="1400" spc="-5" dirty="0">
                <a:latin typeface="Calibri"/>
                <a:cs typeface="Calibri"/>
              </a:rPr>
              <a:t>let that </a:t>
            </a:r>
            <a:r>
              <a:rPr sz="1400" dirty="0">
                <a:latin typeface="Calibri"/>
                <a:cs typeface="Calibri"/>
              </a:rPr>
              <a:t>run in </a:t>
            </a:r>
            <a:r>
              <a:rPr sz="1400" spc="-5" dirty="0">
                <a:latin typeface="Calibri"/>
                <a:cs typeface="Calibri"/>
              </a:rPr>
              <a:t>the </a:t>
            </a:r>
            <a:r>
              <a:rPr sz="1400" spc="-25" dirty="0">
                <a:latin typeface="Calibri"/>
                <a:cs typeface="Calibri"/>
              </a:rPr>
              <a:t>dasher.  </a:t>
            </a:r>
            <a:r>
              <a:rPr sz="1400" spc="-5" dirty="0">
                <a:latin typeface="Calibri"/>
                <a:cs typeface="Calibri"/>
              </a:rPr>
              <a:t>Then flush that out </a:t>
            </a:r>
            <a:r>
              <a:rPr sz="1400" dirty="0">
                <a:latin typeface="Calibri"/>
                <a:cs typeface="Calibri"/>
              </a:rPr>
              <a:t>as </a:t>
            </a:r>
            <a:r>
              <a:rPr sz="1400" spc="-5" dirty="0">
                <a:latin typeface="Calibri"/>
                <a:cs typeface="Calibri"/>
              </a:rPr>
              <a:t>well. Fill </a:t>
            </a:r>
            <a:r>
              <a:rPr sz="1400" spc="-10" dirty="0">
                <a:latin typeface="Calibri"/>
                <a:cs typeface="Calibri"/>
              </a:rPr>
              <a:t>custard hoppers </a:t>
            </a:r>
            <a:r>
              <a:rPr sz="1400" spc="-5" dirty="0">
                <a:latin typeface="Calibri"/>
                <a:cs typeface="Calibri"/>
              </a:rPr>
              <a:t>and </a:t>
            </a:r>
            <a:r>
              <a:rPr sz="1400" dirty="0">
                <a:latin typeface="Calibri"/>
                <a:cs typeface="Calibri"/>
              </a:rPr>
              <a:t>run</a:t>
            </a:r>
            <a:r>
              <a:rPr sz="1400" spc="55" dirty="0">
                <a:latin typeface="Calibri"/>
                <a:cs typeface="Calibri"/>
              </a:rPr>
              <a:t> </a:t>
            </a:r>
            <a:r>
              <a:rPr sz="1400" spc="-15" dirty="0">
                <a:latin typeface="Calibri"/>
                <a:cs typeface="Calibri"/>
              </a:rPr>
              <a:t>normally.</a:t>
            </a:r>
            <a:endParaRPr sz="1400">
              <a:latin typeface="Calibri"/>
              <a:cs typeface="Calibri"/>
            </a:endParaRPr>
          </a:p>
          <a:p>
            <a:pPr marL="949325" marR="80010" lvl="1" indent="-287020">
              <a:lnSpc>
                <a:spcPct val="100000"/>
              </a:lnSpc>
              <a:buFont typeface="Arial"/>
              <a:buChar char="•"/>
              <a:tabLst>
                <a:tab pos="949325" algn="l"/>
                <a:tab pos="949960" algn="l"/>
              </a:tabLst>
            </a:pPr>
            <a:r>
              <a:rPr sz="1400" spc="-20" dirty="0">
                <a:latin typeface="Calibri"/>
                <a:cs typeface="Calibri"/>
              </a:rPr>
              <a:t>At </a:t>
            </a:r>
            <a:r>
              <a:rPr sz="1400" spc="-5" dirty="0">
                <a:latin typeface="Calibri"/>
                <a:cs typeface="Calibri"/>
              </a:rPr>
              <a:t>Close: </a:t>
            </a:r>
            <a:r>
              <a:rPr sz="1400" spc="-25" dirty="0">
                <a:latin typeface="Calibri"/>
                <a:cs typeface="Calibri"/>
              </a:rPr>
              <a:t>Toward </a:t>
            </a:r>
            <a:r>
              <a:rPr sz="1400" spc="-5" dirty="0">
                <a:latin typeface="Calibri"/>
                <a:cs typeface="Calibri"/>
              </a:rPr>
              <a:t>the </a:t>
            </a:r>
            <a:r>
              <a:rPr sz="1400" dirty="0">
                <a:latin typeface="Calibri"/>
                <a:cs typeface="Calibri"/>
              </a:rPr>
              <a:t>end </a:t>
            </a:r>
            <a:r>
              <a:rPr sz="1400" spc="-5" dirty="0">
                <a:latin typeface="Calibri"/>
                <a:cs typeface="Calibri"/>
              </a:rPr>
              <a:t>of the night </a:t>
            </a:r>
            <a:r>
              <a:rPr sz="1400" dirty="0">
                <a:latin typeface="Calibri"/>
                <a:cs typeface="Calibri"/>
              </a:rPr>
              <a:t>when </a:t>
            </a:r>
            <a:r>
              <a:rPr sz="1400" spc="-5" dirty="0">
                <a:latin typeface="Calibri"/>
                <a:cs typeface="Calibri"/>
              </a:rPr>
              <a:t>you </a:t>
            </a:r>
            <a:r>
              <a:rPr sz="1400" spc="-10" dirty="0">
                <a:latin typeface="Calibri"/>
                <a:cs typeface="Calibri"/>
              </a:rPr>
              <a:t>are </a:t>
            </a:r>
            <a:r>
              <a:rPr sz="1400" spc="-5" dirty="0">
                <a:latin typeface="Calibri"/>
                <a:cs typeface="Calibri"/>
              </a:rPr>
              <a:t>running the last of </a:t>
            </a:r>
            <a:r>
              <a:rPr sz="1400" spc="-10" dirty="0">
                <a:latin typeface="Calibri"/>
                <a:cs typeface="Calibri"/>
              </a:rPr>
              <a:t>your  custard scrape </a:t>
            </a:r>
            <a:r>
              <a:rPr sz="1400" spc="-5" dirty="0">
                <a:latin typeface="Calibri"/>
                <a:cs typeface="Calibri"/>
              </a:rPr>
              <a:t>the tank </a:t>
            </a:r>
            <a:r>
              <a:rPr sz="1400" dirty="0">
                <a:latin typeface="Calibri"/>
                <a:cs typeface="Calibri"/>
              </a:rPr>
              <a:t>with a </a:t>
            </a:r>
            <a:r>
              <a:rPr sz="1400" spc="-5" dirty="0">
                <a:latin typeface="Calibri"/>
                <a:cs typeface="Calibri"/>
              </a:rPr>
              <a:t>rubber spatula </a:t>
            </a:r>
            <a:r>
              <a:rPr sz="1400" spc="-10" dirty="0">
                <a:latin typeface="Calibri"/>
                <a:cs typeface="Calibri"/>
              </a:rPr>
              <a:t>to </a:t>
            </a:r>
            <a:r>
              <a:rPr sz="1400" spc="-5" dirty="0">
                <a:latin typeface="Calibri"/>
                <a:cs typeface="Calibri"/>
              </a:rPr>
              <a:t>clear the </a:t>
            </a:r>
            <a:r>
              <a:rPr sz="1400" spc="-10" dirty="0">
                <a:latin typeface="Calibri"/>
                <a:cs typeface="Calibri"/>
              </a:rPr>
              <a:t>hoppers. </a:t>
            </a:r>
            <a:r>
              <a:rPr sz="1400" spc="-5" dirty="0">
                <a:latin typeface="Calibri"/>
                <a:cs typeface="Calibri"/>
              </a:rPr>
              <a:t>Run </a:t>
            </a:r>
            <a:r>
              <a:rPr sz="1400" dirty="0">
                <a:latin typeface="Calibri"/>
                <a:cs typeface="Calibri"/>
              </a:rPr>
              <a:t>it </a:t>
            </a:r>
            <a:r>
              <a:rPr sz="1400" spc="-5" dirty="0">
                <a:latin typeface="Calibri"/>
                <a:cs typeface="Calibri"/>
              </a:rPr>
              <a:t>on  </a:t>
            </a:r>
            <a:r>
              <a:rPr sz="1400" spc="-15" dirty="0">
                <a:latin typeface="Calibri"/>
                <a:cs typeface="Calibri"/>
              </a:rPr>
              <a:t>freeze </a:t>
            </a:r>
            <a:r>
              <a:rPr sz="1400" spc="-5" dirty="0">
                <a:latin typeface="Calibri"/>
                <a:cs typeface="Calibri"/>
              </a:rPr>
              <a:t>without </a:t>
            </a:r>
            <a:r>
              <a:rPr sz="1400" spc="-10" dirty="0">
                <a:latin typeface="Calibri"/>
                <a:cs typeface="Calibri"/>
              </a:rPr>
              <a:t>custard </a:t>
            </a:r>
            <a:r>
              <a:rPr sz="1400" spc="-5" dirty="0">
                <a:latin typeface="Calibri"/>
                <a:cs typeface="Calibri"/>
              </a:rPr>
              <a:t>going </a:t>
            </a:r>
            <a:r>
              <a:rPr sz="1400" dirty="0">
                <a:latin typeface="Calibri"/>
                <a:cs typeface="Calibri"/>
              </a:rPr>
              <a:t>in </a:t>
            </a:r>
            <a:r>
              <a:rPr sz="1400" spc="-10" dirty="0">
                <a:latin typeface="Calibri"/>
                <a:cs typeface="Calibri"/>
              </a:rPr>
              <a:t>(pay attention </a:t>
            </a:r>
            <a:r>
              <a:rPr sz="1400" spc="-5" dirty="0">
                <a:latin typeface="Calibri"/>
                <a:cs typeface="Calibri"/>
              </a:rPr>
              <a:t>so </a:t>
            </a:r>
            <a:r>
              <a:rPr sz="1400" dirty="0">
                <a:latin typeface="Calibri"/>
                <a:cs typeface="Calibri"/>
              </a:rPr>
              <a:t>it </a:t>
            </a:r>
            <a:r>
              <a:rPr sz="1400" spc="-5" dirty="0">
                <a:latin typeface="Calibri"/>
                <a:cs typeface="Calibri"/>
              </a:rPr>
              <a:t>doesn't squeal!) After </a:t>
            </a:r>
            <a:r>
              <a:rPr sz="1400" dirty="0">
                <a:latin typeface="Calibri"/>
                <a:cs typeface="Calibri"/>
              </a:rPr>
              <a:t>a </a:t>
            </a:r>
            <a:r>
              <a:rPr sz="1400" spc="-15" dirty="0">
                <a:latin typeface="Calibri"/>
                <a:cs typeface="Calibri"/>
              </a:rPr>
              <a:t>few  </a:t>
            </a:r>
            <a:r>
              <a:rPr sz="1400" spc="-5" dirty="0">
                <a:latin typeface="Calibri"/>
                <a:cs typeface="Calibri"/>
              </a:rPr>
              <a:t>minutes </a:t>
            </a:r>
            <a:r>
              <a:rPr sz="1400" spc="-10" dirty="0">
                <a:latin typeface="Calibri"/>
                <a:cs typeface="Calibri"/>
              </a:rPr>
              <a:t>there </a:t>
            </a:r>
            <a:r>
              <a:rPr sz="1400" dirty="0">
                <a:latin typeface="Calibri"/>
                <a:cs typeface="Calibri"/>
              </a:rPr>
              <a:t>will </a:t>
            </a:r>
            <a:r>
              <a:rPr sz="1400" spc="-5" dirty="0">
                <a:latin typeface="Calibri"/>
                <a:cs typeface="Calibri"/>
              </a:rPr>
              <a:t>be </a:t>
            </a:r>
            <a:r>
              <a:rPr sz="1400" dirty="0">
                <a:latin typeface="Calibri"/>
                <a:cs typeface="Calibri"/>
              </a:rPr>
              <a:t>a </a:t>
            </a:r>
            <a:r>
              <a:rPr sz="1400" spc="-5" dirty="0">
                <a:latin typeface="Calibri"/>
                <a:cs typeface="Calibri"/>
              </a:rPr>
              <a:t>6"-8" piece </a:t>
            </a:r>
            <a:r>
              <a:rPr sz="1400" dirty="0">
                <a:latin typeface="Calibri"/>
                <a:cs typeface="Calibri"/>
              </a:rPr>
              <a:t>of </a:t>
            </a:r>
            <a:r>
              <a:rPr sz="1400" spc="-10" dirty="0">
                <a:latin typeface="Calibri"/>
                <a:cs typeface="Calibri"/>
              </a:rPr>
              <a:t>custard </a:t>
            </a:r>
            <a:r>
              <a:rPr sz="1400" spc="-5" dirty="0">
                <a:latin typeface="Calibri"/>
                <a:cs typeface="Calibri"/>
              </a:rPr>
              <a:t>that comes out </a:t>
            </a:r>
            <a:r>
              <a:rPr sz="1400" spc="-15" dirty="0">
                <a:latin typeface="Calibri"/>
                <a:cs typeface="Calibri"/>
              </a:rPr>
              <a:t>quickly. </a:t>
            </a:r>
            <a:r>
              <a:rPr sz="1400" spc="-5" dirty="0">
                <a:latin typeface="Calibri"/>
                <a:cs typeface="Calibri"/>
              </a:rPr>
              <a:t>Switch </a:t>
            </a:r>
            <a:r>
              <a:rPr sz="1400" spc="-10" dirty="0">
                <a:latin typeface="Calibri"/>
                <a:cs typeface="Calibri"/>
              </a:rPr>
              <a:t>to  </a:t>
            </a:r>
            <a:r>
              <a:rPr sz="1400" spc="-5" dirty="0">
                <a:latin typeface="Calibri"/>
                <a:cs typeface="Calibri"/>
              </a:rPr>
              <a:t>neutral and </a:t>
            </a:r>
            <a:r>
              <a:rPr sz="1400" dirty="0">
                <a:latin typeface="Calibri"/>
                <a:cs typeface="Calibri"/>
              </a:rPr>
              <a:t>run </a:t>
            </a:r>
            <a:r>
              <a:rPr sz="1400" spc="-5" dirty="0">
                <a:latin typeface="Calibri"/>
                <a:cs typeface="Calibri"/>
              </a:rPr>
              <a:t>the manual dasher </a:t>
            </a:r>
            <a:r>
              <a:rPr sz="1400" spc="-10" dirty="0">
                <a:latin typeface="Calibri"/>
                <a:cs typeface="Calibri"/>
              </a:rPr>
              <a:t>for </a:t>
            </a:r>
            <a:r>
              <a:rPr sz="1400" dirty="0">
                <a:latin typeface="Calibri"/>
                <a:cs typeface="Calibri"/>
              </a:rPr>
              <a:t>a </a:t>
            </a:r>
            <a:r>
              <a:rPr sz="1400" spc="-15" dirty="0">
                <a:latin typeface="Calibri"/>
                <a:cs typeface="Calibri"/>
              </a:rPr>
              <a:t>few </a:t>
            </a:r>
            <a:r>
              <a:rPr sz="1400" spc="-5" dirty="0">
                <a:latin typeface="Calibri"/>
                <a:cs typeface="Calibri"/>
              </a:rPr>
              <a:t>minutes. </a:t>
            </a:r>
            <a:r>
              <a:rPr sz="1400" spc="-20" dirty="0">
                <a:latin typeface="Calibri"/>
                <a:cs typeface="Calibri"/>
              </a:rPr>
              <a:t>At </a:t>
            </a:r>
            <a:r>
              <a:rPr sz="1400" spc="-5" dirty="0">
                <a:latin typeface="Calibri"/>
                <a:cs typeface="Calibri"/>
              </a:rPr>
              <a:t>that </a:t>
            </a:r>
            <a:r>
              <a:rPr sz="1400" spc="-10" dirty="0">
                <a:latin typeface="Calibri"/>
                <a:cs typeface="Calibri"/>
              </a:rPr>
              <a:t>point there  </a:t>
            </a:r>
            <a:r>
              <a:rPr sz="1400" spc="-5" dirty="0">
                <a:latin typeface="Calibri"/>
                <a:cs typeface="Calibri"/>
              </a:rPr>
              <a:t>should be minimal </a:t>
            </a:r>
            <a:r>
              <a:rPr sz="1400" spc="-10" dirty="0">
                <a:latin typeface="Calibri"/>
                <a:cs typeface="Calibri"/>
              </a:rPr>
              <a:t>custard </a:t>
            </a:r>
            <a:r>
              <a:rPr sz="1400" spc="-5" dirty="0">
                <a:latin typeface="Calibri"/>
                <a:cs typeface="Calibri"/>
              </a:rPr>
              <a:t>left </a:t>
            </a:r>
            <a:r>
              <a:rPr sz="1400" dirty="0">
                <a:latin typeface="Calibri"/>
                <a:cs typeface="Calibri"/>
              </a:rPr>
              <a:t>in </a:t>
            </a:r>
            <a:r>
              <a:rPr sz="1400" spc="-5" dirty="0">
                <a:latin typeface="Calibri"/>
                <a:cs typeface="Calibri"/>
              </a:rPr>
              <a:t>the</a:t>
            </a:r>
            <a:r>
              <a:rPr sz="1400" spc="15" dirty="0">
                <a:latin typeface="Calibri"/>
                <a:cs typeface="Calibri"/>
              </a:rPr>
              <a:t> </a:t>
            </a:r>
            <a:r>
              <a:rPr sz="1400" spc="-5" dirty="0">
                <a:latin typeface="Calibri"/>
                <a:cs typeface="Calibri"/>
              </a:rPr>
              <a:t>machine.</a:t>
            </a:r>
            <a:endParaRPr sz="1400">
              <a:latin typeface="Calibri"/>
              <a:cs typeface="Calibri"/>
            </a:endParaRPr>
          </a:p>
          <a:p>
            <a:pPr marL="492759" marR="167005" indent="-287020">
              <a:lnSpc>
                <a:spcPct val="100000"/>
              </a:lnSpc>
              <a:buFont typeface="Arial"/>
              <a:buChar char="•"/>
              <a:tabLst>
                <a:tab pos="492125" algn="l"/>
                <a:tab pos="492759" algn="l"/>
              </a:tabLst>
            </a:pPr>
            <a:r>
              <a:rPr sz="1400" b="1" dirty="0">
                <a:latin typeface="Calibri"/>
                <a:cs typeface="Calibri"/>
              </a:rPr>
              <a:t>Discarding </a:t>
            </a:r>
            <a:r>
              <a:rPr sz="1400" b="1" spc="-5" dirty="0">
                <a:latin typeface="Calibri"/>
                <a:cs typeface="Calibri"/>
              </a:rPr>
              <a:t>Product: </a:t>
            </a:r>
            <a:r>
              <a:rPr sz="1400" spc="-5" dirty="0">
                <a:latin typeface="Calibri"/>
                <a:cs typeface="Calibri"/>
              </a:rPr>
              <a:t>Do </a:t>
            </a:r>
            <a:r>
              <a:rPr sz="1400" dirty="0">
                <a:latin typeface="Calibri"/>
                <a:cs typeface="Calibri"/>
              </a:rPr>
              <a:t>all </a:t>
            </a:r>
            <a:r>
              <a:rPr sz="1400" spc="-30" dirty="0">
                <a:latin typeface="Calibri"/>
                <a:cs typeface="Calibri"/>
              </a:rPr>
              <a:t>Team </a:t>
            </a:r>
            <a:r>
              <a:rPr sz="1400" spc="-5" dirty="0">
                <a:latin typeface="Calibri"/>
                <a:cs typeface="Calibri"/>
              </a:rPr>
              <a:t>Members know </a:t>
            </a:r>
            <a:r>
              <a:rPr sz="1400" spc="-10" dirty="0">
                <a:latin typeface="Calibri"/>
                <a:cs typeface="Calibri"/>
              </a:rPr>
              <a:t>to </a:t>
            </a:r>
            <a:r>
              <a:rPr sz="1400" spc="-5" dirty="0">
                <a:latin typeface="Calibri"/>
                <a:cs typeface="Calibri"/>
              </a:rPr>
              <a:t>not </a:t>
            </a:r>
            <a:r>
              <a:rPr sz="1400" spc="-10" dirty="0">
                <a:latin typeface="Calibri"/>
                <a:cs typeface="Calibri"/>
              </a:rPr>
              <a:t>throw </a:t>
            </a:r>
            <a:r>
              <a:rPr sz="1400" spc="-5" dirty="0">
                <a:latin typeface="Calibri"/>
                <a:cs typeface="Calibri"/>
              </a:rPr>
              <a:t>out </a:t>
            </a:r>
            <a:r>
              <a:rPr sz="1400" spc="-10" dirty="0">
                <a:latin typeface="Calibri"/>
                <a:cs typeface="Calibri"/>
              </a:rPr>
              <a:t>any product  </a:t>
            </a:r>
            <a:r>
              <a:rPr sz="1400" spc="-5" dirty="0">
                <a:latin typeface="Calibri"/>
                <a:cs typeface="Calibri"/>
              </a:rPr>
              <a:t>without informing the </a:t>
            </a:r>
            <a:r>
              <a:rPr sz="1400" spc="-10" dirty="0">
                <a:latin typeface="Calibri"/>
                <a:cs typeface="Calibri"/>
              </a:rPr>
              <a:t>managers first? </a:t>
            </a:r>
            <a:r>
              <a:rPr sz="1400" spc="-5" dirty="0">
                <a:latin typeface="Calibri"/>
                <a:cs typeface="Calibri"/>
              </a:rPr>
              <a:t>They </a:t>
            </a:r>
            <a:r>
              <a:rPr sz="1400" spc="-10" dirty="0">
                <a:latin typeface="Calibri"/>
                <a:cs typeface="Calibri"/>
              </a:rPr>
              <a:t>may want to throw </a:t>
            </a:r>
            <a:r>
              <a:rPr sz="1400" spc="-5" dirty="0">
                <a:latin typeface="Calibri"/>
                <a:cs typeface="Calibri"/>
              </a:rPr>
              <a:t>out </a:t>
            </a:r>
            <a:r>
              <a:rPr sz="1400" dirty="0">
                <a:latin typeface="Calibri"/>
                <a:cs typeface="Calibri"/>
              </a:rPr>
              <a:t>an </a:t>
            </a:r>
            <a:r>
              <a:rPr sz="1400" spc="-10" dirty="0">
                <a:latin typeface="Calibri"/>
                <a:cs typeface="Calibri"/>
              </a:rPr>
              <a:t>entire box </a:t>
            </a:r>
            <a:r>
              <a:rPr sz="1400" spc="-5" dirty="0">
                <a:latin typeface="Calibri"/>
                <a:cs typeface="Calibri"/>
              </a:rPr>
              <a:t>of  </a:t>
            </a:r>
            <a:r>
              <a:rPr sz="1400" spc="-10" dirty="0">
                <a:latin typeface="Calibri"/>
                <a:cs typeface="Calibri"/>
              </a:rPr>
              <a:t>lettuce because </a:t>
            </a:r>
            <a:r>
              <a:rPr sz="1400" dirty="0">
                <a:latin typeface="Calibri"/>
                <a:cs typeface="Calibri"/>
              </a:rPr>
              <a:t>a </a:t>
            </a:r>
            <a:r>
              <a:rPr sz="1400" spc="-15" dirty="0">
                <a:latin typeface="Calibri"/>
                <a:cs typeface="Calibri"/>
              </a:rPr>
              <a:t>few </a:t>
            </a:r>
            <a:r>
              <a:rPr sz="1400" spc="-10" dirty="0">
                <a:latin typeface="Calibri"/>
                <a:cs typeface="Calibri"/>
              </a:rPr>
              <a:t>leaves are brown. </a:t>
            </a:r>
            <a:r>
              <a:rPr sz="1400" spc="-15" dirty="0">
                <a:latin typeface="Calibri"/>
                <a:cs typeface="Calibri"/>
              </a:rPr>
              <a:t>Certainly, </a:t>
            </a:r>
            <a:r>
              <a:rPr sz="1400" spc="-5" dirty="0">
                <a:latin typeface="Calibri"/>
                <a:cs typeface="Calibri"/>
              </a:rPr>
              <a:t>throw out </a:t>
            </a:r>
            <a:r>
              <a:rPr sz="1400" dirty="0">
                <a:latin typeface="Calibri"/>
                <a:cs typeface="Calibri"/>
              </a:rPr>
              <a:t>the </a:t>
            </a:r>
            <a:r>
              <a:rPr sz="1400" spc="-5" dirty="0">
                <a:latin typeface="Calibri"/>
                <a:cs typeface="Calibri"/>
              </a:rPr>
              <a:t>brown leaves, but  use the good </a:t>
            </a:r>
            <a:r>
              <a:rPr sz="1400" spc="-10" dirty="0">
                <a:latin typeface="Calibri"/>
                <a:cs typeface="Calibri"/>
              </a:rPr>
              <a:t>product.</a:t>
            </a:r>
            <a:endParaRPr sz="1400">
              <a:latin typeface="Calibri"/>
              <a:cs typeface="Calibri"/>
            </a:endParaRPr>
          </a:p>
          <a:p>
            <a:pPr marL="492759" marR="29209" indent="-287020">
              <a:lnSpc>
                <a:spcPct val="100000"/>
              </a:lnSpc>
              <a:buFont typeface="Arial"/>
              <a:buChar char="•"/>
              <a:tabLst>
                <a:tab pos="492125" algn="l"/>
                <a:tab pos="492759" algn="l"/>
              </a:tabLst>
            </a:pPr>
            <a:r>
              <a:rPr sz="1400" b="1" spc="-15" dirty="0">
                <a:latin typeface="Calibri"/>
                <a:cs typeface="Calibri"/>
              </a:rPr>
              <a:t>Waste </a:t>
            </a:r>
            <a:r>
              <a:rPr sz="1400" b="1" spc="-5" dirty="0">
                <a:latin typeface="Calibri"/>
                <a:cs typeface="Calibri"/>
              </a:rPr>
              <a:t>Logs: </a:t>
            </a:r>
            <a:r>
              <a:rPr sz="1400" spc="-10" dirty="0">
                <a:latin typeface="Calibri"/>
                <a:cs typeface="Calibri"/>
              </a:rPr>
              <a:t>Are </a:t>
            </a:r>
            <a:r>
              <a:rPr sz="1400" spc="-5" dirty="0">
                <a:latin typeface="Calibri"/>
                <a:cs typeface="Calibri"/>
              </a:rPr>
              <a:t>waste Logs </a:t>
            </a:r>
            <a:r>
              <a:rPr sz="1400" dirty="0">
                <a:latin typeface="Calibri"/>
                <a:cs typeface="Calibri"/>
              </a:rPr>
              <a:t>in </a:t>
            </a:r>
            <a:r>
              <a:rPr sz="1400" spc="-5" dirty="0">
                <a:latin typeface="Calibri"/>
                <a:cs typeface="Calibri"/>
              </a:rPr>
              <a:t>use? </a:t>
            </a:r>
            <a:r>
              <a:rPr sz="1400" spc="-10" dirty="0">
                <a:latin typeface="Calibri"/>
                <a:cs typeface="Calibri"/>
              </a:rPr>
              <a:t>Are </a:t>
            </a:r>
            <a:r>
              <a:rPr sz="1400" spc="-5" dirty="0">
                <a:latin typeface="Calibri"/>
                <a:cs typeface="Calibri"/>
              </a:rPr>
              <a:t>we tracking waste? </a:t>
            </a:r>
            <a:r>
              <a:rPr sz="1400" spc="-15" dirty="0">
                <a:latin typeface="Calibri"/>
                <a:cs typeface="Calibri"/>
              </a:rPr>
              <a:t>Tracking </a:t>
            </a:r>
            <a:r>
              <a:rPr sz="1400" spc="-5" dirty="0">
                <a:latin typeface="Calibri"/>
                <a:cs typeface="Calibri"/>
              </a:rPr>
              <a:t>the </a:t>
            </a:r>
            <a:r>
              <a:rPr sz="1400" spc="-15" dirty="0">
                <a:latin typeface="Calibri"/>
                <a:cs typeface="Calibri"/>
              </a:rPr>
              <a:t>Waste </a:t>
            </a:r>
            <a:r>
              <a:rPr sz="1400" dirty="0">
                <a:latin typeface="Calibri"/>
                <a:cs typeface="Calibri"/>
              </a:rPr>
              <a:t>Log is  a </a:t>
            </a:r>
            <a:r>
              <a:rPr sz="1400" spc="-5" dirty="0">
                <a:latin typeface="Calibri"/>
                <a:cs typeface="Calibri"/>
              </a:rPr>
              <a:t>non-negotiable, </a:t>
            </a:r>
            <a:r>
              <a:rPr sz="1400" dirty="0">
                <a:latin typeface="Calibri"/>
                <a:cs typeface="Calibri"/>
              </a:rPr>
              <a:t>also </a:t>
            </a:r>
            <a:r>
              <a:rPr sz="1400" spc="-15" dirty="0">
                <a:latin typeface="Calibri"/>
                <a:cs typeface="Calibri"/>
              </a:rPr>
              <a:t>makes </a:t>
            </a:r>
            <a:r>
              <a:rPr sz="1400" spc="-5" dirty="0">
                <a:latin typeface="Calibri"/>
                <a:cs typeface="Calibri"/>
              </a:rPr>
              <a:t>the team </a:t>
            </a:r>
            <a:r>
              <a:rPr sz="1400" spc="-10" dirty="0">
                <a:latin typeface="Calibri"/>
                <a:cs typeface="Calibri"/>
              </a:rPr>
              <a:t>members more aware. Enter </a:t>
            </a:r>
            <a:r>
              <a:rPr sz="1400" spc="-5" dirty="0">
                <a:latin typeface="Calibri"/>
                <a:cs typeface="Calibri"/>
              </a:rPr>
              <a:t>your final results  </a:t>
            </a:r>
            <a:r>
              <a:rPr sz="1400" spc="-10" dirty="0">
                <a:latin typeface="Calibri"/>
                <a:cs typeface="Calibri"/>
              </a:rPr>
              <a:t>into </a:t>
            </a:r>
            <a:r>
              <a:rPr sz="1400" spc="-5" dirty="0">
                <a:latin typeface="Calibri"/>
                <a:cs typeface="Calibri"/>
              </a:rPr>
              <a:t>the digital </a:t>
            </a:r>
            <a:r>
              <a:rPr sz="1400" spc="-10" dirty="0">
                <a:latin typeface="Calibri"/>
                <a:cs typeface="Calibri"/>
              </a:rPr>
              <a:t>waste </a:t>
            </a:r>
            <a:r>
              <a:rPr sz="1400" dirty="0">
                <a:latin typeface="Calibri"/>
                <a:cs typeface="Calibri"/>
              </a:rPr>
              <a:t>log </a:t>
            </a:r>
            <a:r>
              <a:rPr sz="1400" spc="-5" dirty="0">
                <a:latin typeface="Calibri"/>
                <a:cs typeface="Calibri"/>
              </a:rPr>
              <a:t>on</a:t>
            </a:r>
            <a:r>
              <a:rPr sz="1400" spc="15" dirty="0">
                <a:latin typeface="Calibri"/>
                <a:cs typeface="Calibri"/>
              </a:rPr>
              <a:t> </a:t>
            </a:r>
            <a:r>
              <a:rPr sz="1400" spc="-5" dirty="0">
                <a:latin typeface="Calibri"/>
                <a:cs typeface="Calibri"/>
              </a:rPr>
              <a:t>R365</a:t>
            </a:r>
            <a:endParaRPr sz="140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17</a:t>
            </a:fld>
            <a:endParaRPr spc="1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2885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16223" y="676668"/>
            <a:ext cx="419849"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482340" y="676668"/>
            <a:ext cx="2192274"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696709" cy="343789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Food </a:t>
            </a:r>
            <a:r>
              <a:rPr sz="1800" b="1" spc="-10" dirty="0">
                <a:latin typeface="Calibri"/>
                <a:cs typeface="Calibri"/>
              </a:rPr>
              <a:t>Cost </a:t>
            </a:r>
            <a:r>
              <a:rPr sz="1800" b="1" dirty="0">
                <a:latin typeface="Calibri"/>
                <a:cs typeface="Calibri"/>
              </a:rPr>
              <a:t>– </a:t>
            </a:r>
            <a:r>
              <a:rPr sz="1800" b="1" spc="-5" dirty="0">
                <a:latin typeface="Calibri"/>
                <a:cs typeface="Calibri"/>
              </a:rPr>
              <a:t>Theft </a:t>
            </a:r>
            <a:r>
              <a:rPr sz="1800" b="1" dirty="0">
                <a:latin typeface="Calibri"/>
                <a:cs typeface="Calibri"/>
              </a:rPr>
              <a:t>and</a:t>
            </a:r>
            <a:r>
              <a:rPr sz="1800" b="1" spc="-40" dirty="0">
                <a:latin typeface="Calibri"/>
                <a:cs typeface="Calibri"/>
              </a:rPr>
              <a:t> </a:t>
            </a:r>
            <a:r>
              <a:rPr sz="1800" b="1" spc="-5" dirty="0">
                <a:latin typeface="Calibri"/>
                <a:cs typeface="Calibri"/>
              </a:rPr>
              <a:t>Discounts</a:t>
            </a:r>
            <a:endParaRPr sz="1800">
              <a:latin typeface="Calibri"/>
              <a:cs typeface="Calibri"/>
            </a:endParaRPr>
          </a:p>
          <a:p>
            <a:pPr>
              <a:lnSpc>
                <a:spcPct val="100000"/>
              </a:lnSpc>
              <a:spcBef>
                <a:spcPts val="50"/>
              </a:spcBef>
            </a:pPr>
            <a:endParaRPr sz="2100">
              <a:latin typeface="Calibri"/>
              <a:cs typeface="Calibri"/>
            </a:endParaRPr>
          </a:p>
          <a:p>
            <a:pPr marL="205740">
              <a:lnSpc>
                <a:spcPct val="100000"/>
              </a:lnSpc>
            </a:pPr>
            <a:r>
              <a:rPr sz="1600" b="1" u="heavy" spc="-10" dirty="0">
                <a:uFill>
                  <a:solidFill>
                    <a:srgbClr val="000000"/>
                  </a:solidFill>
                </a:uFill>
                <a:latin typeface="Calibri"/>
                <a:cs typeface="Calibri"/>
              </a:rPr>
              <a:t>Theft</a:t>
            </a:r>
            <a:endParaRPr sz="1600">
              <a:latin typeface="Calibri"/>
              <a:cs typeface="Calibri"/>
            </a:endParaRPr>
          </a:p>
          <a:p>
            <a:pPr marL="492759" indent="-287020">
              <a:lnSpc>
                <a:spcPct val="100000"/>
              </a:lnSpc>
              <a:spcBef>
                <a:spcPts val="10"/>
              </a:spcBef>
              <a:buFont typeface="Arial"/>
              <a:buChar char="•"/>
              <a:tabLst>
                <a:tab pos="492125" algn="l"/>
                <a:tab pos="492759" algn="l"/>
              </a:tabLst>
            </a:pPr>
            <a:r>
              <a:rPr sz="1400" b="1" dirty="0">
                <a:latin typeface="Calibri"/>
                <a:cs typeface="Calibri"/>
              </a:rPr>
              <a:t>Back </a:t>
            </a:r>
            <a:r>
              <a:rPr sz="1400" b="1" spc="-5" dirty="0">
                <a:latin typeface="Calibri"/>
                <a:cs typeface="Calibri"/>
              </a:rPr>
              <a:t>Door: </a:t>
            </a:r>
            <a:r>
              <a:rPr sz="1400" spc="-5" dirty="0">
                <a:latin typeface="Calibri"/>
                <a:cs typeface="Calibri"/>
              </a:rPr>
              <a:t>back </a:t>
            </a:r>
            <a:r>
              <a:rPr sz="1400" dirty="0">
                <a:latin typeface="Calibri"/>
                <a:cs typeface="Calibri"/>
              </a:rPr>
              <a:t>door is </a:t>
            </a:r>
            <a:r>
              <a:rPr sz="1400" spc="-5" dirty="0">
                <a:latin typeface="Calibri"/>
                <a:cs typeface="Calibri"/>
              </a:rPr>
              <a:t>only used </a:t>
            </a:r>
            <a:r>
              <a:rPr sz="1400" spc="-10" dirty="0">
                <a:latin typeface="Calibri"/>
                <a:cs typeface="Calibri"/>
              </a:rPr>
              <a:t>for </a:t>
            </a:r>
            <a:r>
              <a:rPr sz="1400" spc="-5" dirty="0">
                <a:latin typeface="Calibri"/>
                <a:cs typeface="Calibri"/>
              </a:rPr>
              <a:t>trash runs and</a:t>
            </a:r>
            <a:r>
              <a:rPr sz="1400" spc="-40" dirty="0">
                <a:latin typeface="Calibri"/>
                <a:cs typeface="Calibri"/>
              </a:rPr>
              <a:t> </a:t>
            </a:r>
            <a:r>
              <a:rPr sz="1400" spc="-5" dirty="0">
                <a:latin typeface="Calibri"/>
                <a:cs typeface="Calibri"/>
              </a:rPr>
              <a:t>deliveries.</a:t>
            </a:r>
            <a:endParaRPr sz="1400">
              <a:latin typeface="Calibri"/>
              <a:cs typeface="Calibri"/>
            </a:endParaRPr>
          </a:p>
          <a:p>
            <a:pPr marL="492759" marR="17145" indent="-287020">
              <a:lnSpc>
                <a:spcPct val="100000"/>
              </a:lnSpc>
              <a:buFont typeface="Arial"/>
              <a:buChar char="•"/>
              <a:tabLst>
                <a:tab pos="492125" algn="l"/>
                <a:tab pos="492759" algn="l"/>
              </a:tabLst>
            </a:pPr>
            <a:r>
              <a:rPr sz="1400" b="1" spc="-5" dirty="0">
                <a:latin typeface="Calibri"/>
                <a:cs typeface="Calibri"/>
              </a:rPr>
              <a:t>Deliveries: </a:t>
            </a:r>
            <a:r>
              <a:rPr sz="1400" dirty="0">
                <a:latin typeface="Calibri"/>
                <a:cs typeface="Calibri"/>
              </a:rPr>
              <a:t>is </a:t>
            </a:r>
            <a:r>
              <a:rPr sz="1400" spc="-5" dirty="0">
                <a:latin typeface="Calibri"/>
                <a:cs typeface="Calibri"/>
              </a:rPr>
              <a:t>every delivery </a:t>
            </a:r>
            <a:r>
              <a:rPr sz="1400" spc="-10" dirty="0">
                <a:latin typeface="Calibri"/>
                <a:cs typeface="Calibri"/>
              </a:rPr>
              <a:t>counted </a:t>
            </a:r>
            <a:r>
              <a:rPr sz="1400" dirty="0">
                <a:latin typeface="Calibri"/>
                <a:cs typeface="Calibri"/>
              </a:rPr>
              <a:t>in and </a:t>
            </a:r>
            <a:r>
              <a:rPr sz="1400" spc="-5" dirty="0">
                <a:latin typeface="Calibri"/>
                <a:cs typeface="Calibri"/>
              </a:rPr>
              <a:t>inspected. </a:t>
            </a:r>
            <a:r>
              <a:rPr sz="1400" dirty="0">
                <a:latin typeface="Calibri"/>
                <a:cs typeface="Calibri"/>
              </a:rPr>
              <a:t>Missing </a:t>
            </a:r>
            <a:r>
              <a:rPr sz="1400" spc="-5" dirty="0">
                <a:latin typeface="Calibri"/>
                <a:cs typeface="Calibri"/>
              </a:rPr>
              <a:t>or damaged </a:t>
            </a:r>
            <a:r>
              <a:rPr sz="1400" spc="-10" dirty="0">
                <a:latin typeface="Calibri"/>
                <a:cs typeface="Calibri"/>
              </a:rPr>
              <a:t>product  </a:t>
            </a:r>
            <a:r>
              <a:rPr sz="1400" spc="-5" dirty="0">
                <a:latin typeface="Calibri"/>
                <a:cs typeface="Calibri"/>
              </a:rPr>
              <a:t>should result </a:t>
            </a:r>
            <a:r>
              <a:rPr sz="1400" dirty="0">
                <a:latin typeface="Calibri"/>
                <a:cs typeface="Calibri"/>
              </a:rPr>
              <a:t>in a </a:t>
            </a:r>
            <a:r>
              <a:rPr sz="1400" spc="-5" dirty="0">
                <a:latin typeface="Calibri"/>
                <a:cs typeface="Calibri"/>
              </a:rPr>
              <a:t>credit. Follow up </a:t>
            </a:r>
            <a:r>
              <a:rPr sz="1400" dirty="0">
                <a:latin typeface="Calibri"/>
                <a:cs typeface="Calibri"/>
              </a:rPr>
              <a:t>with </a:t>
            </a:r>
            <a:r>
              <a:rPr sz="1400" spc="-5" dirty="0">
                <a:latin typeface="Calibri"/>
                <a:cs typeface="Calibri"/>
              </a:rPr>
              <a:t>the vendor </a:t>
            </a:r>
            <a:r>
              <a:rPr sz="1400" dirty="0">
                <a:latin typeface="Calibri"/>
                <a:cs typeface="Calibri"/>
              </a:rPr>
              <a:t>if </a:t>
            </a:r>
            <a:r>
              <a:rPr sz="1400" spc="-5" dirty="0">
                <a:latin typeface="Calibri"/>
                <a:cs typeface="Calibri"/>
              </a:rPr>
              <a:t>you don’t </a:t>
            </a:r>
            <a:r>
              <a:rPr sz="1400" spc="-10" dirty="0">
                <a:latin typeface="Calibri"/>
                <a:cs typeface="Calibri"/>
              </a:rPr>
              <a:t>receive </a:t>
            </a:r>
            <a:r>
              <a:rPr sz="1400" spc="-5" dirty="0">
                <a:latin typeface="Calibri"/>
                <a:cs typeface="Calibri"/>
              </a:rPr>
              <a:t>proof of the  </a:t>
            </a:r>
            <a:r>
              <a:rPr sz="1400" spc="-10" dirty="0">
                <a:latin typeface="Calibri"/>
                <a:cs typeface="Calibri"/>
              </a:rPr>
              <a:t>credit by </a:t>
            </a:r>
            <a:r>
              <a:rPr sz="1400" spc="-5" dirty="0">
                <a:latin typeface="Calibri"/>
                <a:cs typeface="Calibri"/>
              </a:rPr>
              <a:t>the </a:t>
            </a:r>
            <a:r>
              <a:rPr sz="1400" spc="-10" dirty="0">
                <a:latin typeface="Calibri"/>
                <a:cs typeface="Calibri"/>
              </a:rPr>
              <a:t>next </a:t>
            </a:r>
            <a:r>
              <a:rPr sz="1400" spc="-35" dirty="0">
                <a:latin typeface="Calibri"/>
                <a:cs typeface="Calibri"/>
              </a:rPr>
              <a:t>day. </a:t>
            </a:r>
            <a:r>
              <a:rPr sz="1400" spc="-5" dirty="0">
                <a:latin typeface="Calibri"/>
                <a:cs typeface="Calibri"/>
              </a:rPr>
              <a:t>If you </a:t>
            </a:r>
            <a:r>
              <a:rPr sz="1400" spc="-10" dirty="0">
                <a:latin typeface="Calibri"/>
                <a:cs typeface="Calibri"/>
              </a:rPr>
              <a:t>are </a:t>
            </a:r>
            <a:r>
              <a:rPr sz="1400" spc="-5" dirty="0">
                <a:latin typeface="Calibri"/>
                <a:cs typeface="Calibri"/>
              </a:rPr>
              <a:t>not </a:t>
            </a:r>
            <a:r>
              <a:rPr sz="1400" spc="-10" dirty="0">
                <a:latin typeface="Calibri"/>
                <a:cs typeface="Calibri"/>
              </a:rPr>
              <a:t>counting </a:t>
            </a:r>
            <a:r>
              <a:rPr sz="1400" dirty="0">
                <a:latin typeface="Calibri"/>
                <a:cs typeface="Calibri"/>
              </a:rPr>
              <a:t>in </a:t>
            </a:r>
            <a:r>
              <a:rPr sz="1400" spc="-5" dirty="0">
                <a:latin typeface="Calibri"/>
                <a:cs typeface="Calibri"/>
              </a:rPr>
              <a:t>your deliveries, you </a:t>
            </a:r>
            <a:r>
              <a:rPr sz="1400" spc="-10" dirty="0">
                <a:latin typeface="Calibri"/>
                <a:cs typeface="Calibri"/>
              </a:rPr>
              <a:t>are </a:t>
            </a:r>
            <a:r>
              <a:rPr sz="1400" spc="-5" dirty="0">
                <a:latin typeface="Calibri"/>
                <a:cs typeface="Calibri"/>
              </a:rPr>
              <a:t>undoubtedly  losing food </a:t>
            </a:r>
            <a:r>
              <a:rPr sz="1400" spc="-10" dirty="0">
                <a:latin typeface="Calibri"/>
                <a:cs typeface="Calibri"/>
              </a:rPr>
              <a:t>cost percentage </a:t>
            </a:r>
            <a:r>
              <a:rPr sz="1400" spc="-5" dirty="0">
                <a:latin typeface="Calibri"/>
                <a:cs typeface="Calibri"/>
              </a:rPr>
              <a:t>points. Counts should be </a:t>
            </a:r>
            <a:r>
              <a:rPr sz="1400" spc="-10" dirty="0">
                <a:latin typeface="Calibri"/>
                <a:cs typeface="Calibri"/>
              </a:rPr>
              <a:t>indicated </a:t>
            </a:r>
            <a:r>
              <a:rPr sz="1400" spc="-5" dirty="0">
                <a:latin typeface="Calibri"/>
                <a:cs typeface="Calibri"/>
              </a:rPr>
              <a:t>on the </a:t>
            </a:r>
            <a:r>
              <a:rPr sz="1400" spc="-10" dirty="0">
                <a:latin typeface="Calibri"/>
                <a:cs typeface="Calibri"/>
              </a:rPr>
              <a:t>invoice </a:t>
            </a:r>
            <a:r>
              <a:rPr sz="1400" spc="-5" dirty="0">
                <a:latin typeface="Calibri"/>
                <a:cs typeface="Calibri"/>
              </a:rPr>
              <a:t>you  </a:t>
            </a:r>
            <a:r>
              <a:rPr sz="1400" spc="-10" dirty="0">
                <a:latin typeface="Calibri"/>
                <a:cs typeface="Calibri"/>
              </a:rPr>
              <a:t>receive </a:t>
            </a:r>
            <a:r>
              <a:rPr sz="1400" spc="-5" dirty="0">
                <a:latin typeface="Calibri"/>
                <a:cs typeface="Calibri"/>
              </a:rPr>
              <a:t>from the vendor </a:t>
            </a:r>
            <a:r>
              <a:rPr sz="1400" spc="-10" dirty="0">
                <a:latin typeface="Calibri"/>
                <a:cs typeface="Calibri"/>
              </a:rPr>
              <a:t>at </a:t>
            </a:r>
            <a:r>
              <a:rPr sz="1400" spc="-5" dirty="0">
                <a:latin typeface="Calibri"/>
                <a:cs typeface="Calibri"/>
              </a:rPr>
              <a:t>time </a:t>
            </a:r>
            <a:r>
              <a:rPr sz="1400" dirty="0">
                <a:latin typeface="Calibri"/>
                <a:cs typeface="Calibri"/>
              </a:rPr>
              <a:t>of </a:t>
            </a:r>
            <a:r>
              <a:rPr sz="1400" spc="-15" dirty="0">
                <a:latin typeface="Calibri"/>
                <a:cs typeface="Calibri"/>
              </a:rPr>
              <a:t>delivery.</a:t>
            </a:r>
            <a:endParaRPr sz="1400">
              <a:latin typeface="Calibri"/>
              <a:cs typeface="Calibri"/>
            </a:endParaRPr>
          </a:p>
          <a:p>
            <a:pPr marL="492759" marR="5080" indent="-287020">
              <a:lnSpc>
                <a:spcPct val="100000"/>
              </a:lnSpc>
              <a:buFont typeface="Arial"/>
              <a:buChar char="•"/>
              <a:tabLst>
                <a:tab pos="492125" algn="l"/>
                <a:tab pos="492759" algn="l"/>
              </a:tabLst>
            </a:pPr>
            <a:r>
              <a:rPr sz="1400" b="1" spc="-20" dirty="0">
                <a:latin typeface="Calibri"/>
                <a:cs typeface="Calibri"/>
              </a:rPr>
              <a:t>Mike’s </a:t>
            </a:r>
            <a:r>
              <a:rPr sz="1400" b="1" spc="-5" dirty="0">
                <a:latin typeface="Calibri"/>
                <a:cs typeface="Calibri"/>
              </a:rPr>
              <a:t>theft </a:t>
            </a:r>
            <a:r>
              <a:rPr sz="1400" b="1" dirty="0">
                <a:latin typeface="Calibri"/>
                <a:cs typeface="Calibri"/>
              </a:rPr>
              <a:t>Memo: </a:t>
            </a:r>
            <a:r>
              <a:rPr sz="1400" spc="-5" dirty="0">
                <a:latin typeface="Calibri"/>
                <a:cs typeface="Calibri"/>
              </a:rPr>
              <a:t>Is the theft memo </a:t>
            </a:r>
            <a:r>
              <a:rPr sz="1400" spc="-10" dirty="0">
                <a:latin typeface="Calibri"/>
                <a:cs typeface="Calibri"/>
              </a:rPr>
              <a:t>from </a:t>
            </a:r>
            <a:r>
              <a:rPr sz="1400" dirty="0">
                <a:latin typeface="Calibri"/>
                <a:cs typeface="Calibri"/>
              </a:rPr>
              <a:t>M. </a:t>
            </a:r>
            <a:r>
              <a:rPr sz="1400" spc="-25" dirty="0">
                <a:latin typeface="Calibri"/>
                <a:cs typeface="Calibri"/>
              </a:rPr>
              <a:t>Young </a:t>
            </a:r>
            <a:r>
              <a:rPr sz="1400" spc="-5" dirty="0">
                <a:latin typeface="Calibri"/>
                <a:cs typeface="Calibri"/>
              </a:rPr>
              <a:t>posted </a:t>
            </a:r>
            <a:r>
              <a:rPr sz="1400" spc="-10" dirty="0">
                <a:latin typeface="Calibri"/>
                <a:cs typeface="Calibri"/>
              </a:rPr>
              <a:t>at </a:t>
            </a:r>
            <a:r>
              <a:rPr sz="1400" spc="-5" dirty="0">
                <a:latin typeface="Calibri"/>
                <a:cs typeface="Calibri"/>
              </a:rPr>
              <a:t>the back </a:t>
            </a:r>
            <a:r>
              <a:rPr sz="1400" dirty="0">
                <a:latin typeface="Calibri"/>
                <a:cs typeface="Calibri"/>
              </a:rPr>
              <a:t>door </a:t>
            </a:r>
            <a:r>
              <a:rPr sz="1400" spc="-5" dirty="0">
                <a:latin typeface="Calibri"/>
                <a:cs typeface="Calibri"/>
              </a:rPr>
              <a:t>and on  the </a:t>
            </a:r>
            <a:r>
              <a:rPr sz="1400" spc="-30" dirty="0">
                <a:latin typeface="Calibri"/>
                <a:cs typeface="Calibri"/>
              </a:rPr>
              <a:t>Team </a:t>
            </a:r>
            <a:r>
              <a:rPr sz="1400" spc="-5" dirty="0">
                <a:latin typeface="Calibri"/>
                <a:cs typeface="Calibri"/>
              </a:rPr>
              <a:t>Members </a:t>
            </a:r>
            <a:r>
              <a:rPr sz="1400" spc="-10" dirty="0">
                <a:latin typeface="Calibri"/>
                <a:cs typeface="Calibri"/>
              </a:rPr>
              <a:t>communication</a:t>
            </a:r>
            <a:r>
              <a:rPr sz="1400" spc="35" dirty="0">
                <a:latin typeface="Calibri"/>
                <a:cs typeface="Calibri"/>
              </a:rPr>
              <a:t> </a:t>
            </a:r>
            <a:r>
              <a:rPr sz="1400" spc="-10" dirty="0">
                <a:latin typeface="Calibri"/>
                <a:cs typeface="Calibri"/>
              </a:rPr>
              <a:t>board?</a:t>
            </a:r>
            <a:endParaRPr sz="1400">
              <a:latin typeface="Calibri"/>
              <a:cs typeface="Calibri"/>
            </a:endParaRPr>
          </a:p>
          <a:p>
            <a:pPr marL="492759" marR="346710" indent="-287020">
              <a:lnSpc>
                <a:spcPct val="100000"/>
              </a:lnSpc>
              <a:buFont typeface="Arial"/>
              <a:buChar char="•"/>
              <a:tabLst>
                <a:tab pos="492125" algn="l"/>
                <a:tab pos="492759" algn="l"/>
              </a:tabLst>
            </a:pPr>
            <a:r>
              <a:rPr sz="1400" b="1" spc="-5" dirty="0">
                <a:latin typeface="Calibri"/>
                <a:cs typeface="Calibri"/>
              </a:rPr>
              <a:t>Mistakes: </a:t>
            </a:r>
            <a:r>
              <a:rPr sz="1400" spc="-5" dirty="0">
                <a:latin typeface="Calibri"/>
                <a:cs typeface="Calibri"/>
              </a:rPr>
              <a:t>Are </a:t>
            </a:r>
            <a:r>
              <a:rPr sz="1400" spc="-30" dirty="0">
                <a:latin typeface="Calibri"/>
                <a:cs typeface="Calibri"/>
              </a:rPr>
              <a:t>Team </a:t>
            </a:r>
            <a:r>
              <a:rPr sz="1400" spc="-5" dirty="0">
                <a:latin typeface="Calibri"/>
                <a:cs typeface="Calibri"/>
              </a:rPr>
              <a:t>Members </a:t>
            </a:r>
            <a:r>
              <a:rPr sz="1400" dirty="0">
                <a:latin typeface="Calibri"/>
                <a:cs typeface="Calibri"/>
              </a:rPr>
              <a:t>allowed </a:t>
            </a:r>
            <a:r>
              <a:rPr sz="1400" spc="-10" dirty="0">
                <a:latin typeface="Calibri"/>
                <a:cs typeface="Calibri"/>
              </a:rPr>
              <a:t>to </a:t>
            </a:r>
            <a:r>
              <a:rPr sz="1400" spc="-5" dirty="0">
                <a:latin typeface="Calibri"/>
                <a:cs typeface="Calibri"/>
              </a:rPr>
              <a:t>eat </a:t>
            </a:r>
            <a:r>
              <a:rPr sz="1400" spc="-10" dirty="0">
                <a:latin typeface="Calibri"/>
                <a:cs typeface="Calibri"/>
              </a:rPr>
              <a:t>“mistakes”? </a:t>
            </a:r>
            <a:r>
              <a:rPr sz="1400" spc="-5" dirty="0">
                <a:latin typeface="Calibri"/>
                <a:cs typeface="Calibri"/>
              </a:rPr>
              <a:t>This </a:t>
            </a:r>
            <a:r>
              <a:rPr sz="1400" dirty="0">
                <a:latin typeface="Calibri"/>
                <a:cs typeface="Calibri"/>
              </a:rPr>
              <a:t>is </a:t>
            </a:r>
            <a:r>
              <a:rPr sz="1400" spc="-5" dirty="0">
                <a:latin typeface="Calibri"/>
                <a:cs typeface="Calibri"/>
              </a:rPr>
              <a:t>not </a:t>
            </a:r>
            <a:r>
              <a:rPr sz="1400" dirty="0">
                <a:latin typeface="Calibri"/>
                <a:cs typeface="Calibri"/>
              </a:rPr>
              <a:t>allowed as it  </a:t>
            </a:r>
            <a:r>
              <a:rPr sz="1400" spc="-10" dirty="0">
                <a:latin typeface="Calibri"/>
                <a:cs typeface="Calibri"/>
              </a:rPr>
              <a:t>encourages “mistakes” to </a:t>
            </a:r>
            <a:r>
              <a:rPr sz="1400" spc="-5" dirty="0">
                <a:latin typeface="Calibri"/>
                <a:cs typeface="Calibri"/>
              </a:rPr>
              <a:t>happen </a:t>
            </a:r>
            <a:r>
              <a:rPr sz="1400" spc="-10" dirty="0">
                <a:latin typeface="Calibri"/>
                <a:cs typeface="Calibri"/>
              </a:rPr>
              <a:t>more</a:t>
            </a:r>
            <a:r>
              <a:rPr sz="1400" spc="25" dirty="0">
                <a:latin typeface="Calibri"/>
                <a:cs typeface="Calibri"/>
              </a:rPr>
              <a:t> </a:t>
            </a:r>
            <a:r>
              <a:rPr sz="1400" spc="-5" dirty="0">
                <a:latin typeface="Calibri"/>
                <a:cs typeface="Calibri"/>
              </a:rPr>
              <a:t>often.</a:t>
            </a:r>
            <a:endParaRPr sz="1400">
              <a:latin typeface="Calibri"/>
              <a:cs typeface="Calibri"/>
            </a:endParaRPr>
          </a:p>
          <a:p>
            <a:pPr marL="492759" marR="31115" indent="-287020">
              <a:lnSpc>
                <a:spcPct val="100000"/>
              </a:lnSpc>
              <a:buFont typeface="Arial"/>
              <a:buChar char="•"/>
              <a:tabLst>
                <a:tab pos="492125" algn="l"/>
                <a:tab pos="492759" algn="l"/>
              </a:tabLst>
            </a:pPr>
            <a:r>
              <a:rPr sz="1400" b="1" spc="-5" dirty="0">
                <a:latin typeface="Calibri"/>
                <a:cs typeface="Calibri"/>
              </a:rPr>
              <a:t>Food </a:t>
            </a:r>
            <a:r>
              <a:rPr sz="1400" b="1" dirty="0">
                <a:latin typeface="Calibri"/>
                <a:cs typeface="Calibri"/>
              </a:rPr>
              <a:t>in </a:t>
            </a:r>
            <a:r>
              <a:rPr sz="1400" b="1" spc="-5" dirty="0">
                <a:latin typeface="Calibri"/>
                <a:cs typeface="Calibri"/>
              </a:rPr>
              <a:t>Dollars: </a:t>
            </a:r>
            <a:r>
              <a:rPr sz="1400" spc="-5" dirty="0">
                <a:latin typeface="Calibri"/>
                <a:cs typeface="Calibri"/>
              </a:rPr>
              <a:t>Think of </a:t>
            </a:r>
            <a:r>
              <a:rPr sz="1400" dirty="0">
                <a:latin typeface="Calibri"/>
                <a:cs typeface="Calibri"/>
              </a:rPr>
              <a:t>all </a:t>
            </a:r>
            <a:r>
              <a:rPr sz="1400" spc="-5" dirty="0">
                <a:latin typeface="Calibri"/>
                <a:cs typeface="Calibri"/>
              </a:rPr>
              <a:t>food </a:t>
            </a:r>
            <a:r>
              <a:rPr sz="1400" dirty="0">
                <a:latin typeface="Calibri"/>
                <a:cs typeface="Calibri"/>
              </a:rPr>
              <a:t>as </a:t>
            </a:r>
            <a:r>
              <a:rPr sz="1400" spc="-5" dirty="0">
                <a:latin typeface="Calibri"/>
                <a:cs typeface="Calibri"/>
              </a:rPr>
              <a:t>dollars </a:t>
            </a:r>
            <a:r>
              <a:rPr sz="1400" dirty="0">
                <a:latin typeface="Calibri"/>
                <a:cs typeface="Calibri"/>
              </a:rPr>
              <a:t>– </a:t>
            </a:r>
            <a:r>
              <a:rPr sz="1400" spc="-5" dirty="0">
                <a:latin typeface="Calibri"/>
                <a:cs typeface="Calibri"/>
              </a:rPr>
              <a:t>everything has </a:t>
            </a:r>
            <a:r>
              <a:rPr sz="1400" dirty="0">
                <a:latin typeface="Calibri"/>
                <a:cs typeface="Calibri"/>
              </a:rPr>
              <a:t>a </a:t>
            </a:r>
            <a:r>
              <a:rPr sz="1400" spc="-5" dirty="0">
                <a:latin typeface="Calibri"/>
                <a:cs typeface="Calibri"/>
              </a:rPr>
              <a:t>dollar </a:t>
            </a:r>
            <a:r>
              <a:rPr sz="1400" spc="-10" dirty="0">
                <a:latin typeface="Calibri"/>
                <a:cs typeface="Calibri"/>
              </a:rPr>
              <a:t>amount attached  to </a:t>
            </a:r>
            <a:r>
              <a:rPr sz="1400" dirty="0">
                <a:latin typeface="Calibri"/>
                <a:cs typeface="Calibri"/>
              </a:rPr>
              <a:t>it.</a:t>
            </a:r>
            <a:endParaRPr sz="1400">
              <a:latin typeface="Calibri"/>
              <a:cs typeface="Calibri"/>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18</a:t>
            </a:fld>
            <a:endParaRPr spc="10" dirty="0"/>
          </a:p>
        </p:txBody>
      </p:sp>
      <p:sp>
        <p:nvSpPr>
          <p:cNvPr id="8" name="object 8"/>
          <p:cNvSpPr txBox="1"/>
          <p:nvPr/>
        </p:nvSpPr>
        <p:spPr>
          <a:xfrm>
            <a:off x="555142" y="5026279"/>
            <a:ext cx="6420485" cy="1764030"/>
          </a:xfrm>
          <a:prstGeom prst="rect">
            <a:avLst/>
          </a:prstGeom>
        </p:spPr>
        <p:txBody>
          <a:bodyPr vert="horz" wrap="square" lIns="0" tIns="12065" rIns="0" bIns="0" rtlCol="0">
            <a:spAutoFit/>
          </a:bodyPr>
          <a:lstStyle/>
          <a:p>
            <a:pPr marL="12700">
              <a:lnSpc>
                <a:spcPct val="100000"/>
              </a:lnSpc>
              <a:spcBef>
                <a:spcPts val="95"/>
              </a:spcBef>
            </a:pPr>
            <a:r>
              <a:rPr sz="1600" b="1" u="heavy" spc="-10" dirty="0">
                <a:uFill>
                  <a:solidFill>
                    <a:srgbClr val="000000"/>
                  </a:solidFill>
                </a:uFill>
                <a:latin typeface="Calibri"/>
                <a:cs typeface="Calibri"/>
              </a:rPr>
              <a:t>Discounts</a:t>
            </a:r>
            <a:endParaRPr sz="1600">
              <a:latin typeface="Calibri"/>
              <a:cs typeface="Calibri"/>
            </a:endParaRPr>
          </a:p>
          <a:p>
            <a:pPr marL="299085" indent="-287020">
              <a:lnSpc>
                <a:spcPct val="100000"/>
              </a:lnSpc>
              <a:spcBef>
                <a:spcPts val="5"/>
              </a:spcBef>
              <a:buFont typeface="Arial"/>
              <a:buChar char="•"/>
              <a:tabLst>
                <a:tab pos="299085" algn="l"/>
                <a:tab pos="299720" algn="l"/>
              </a:tabLst>
            </a:pPr>
            <a:r>
              <a:rPr sz="1400" b="1" dirty="0">
                <a:latin typeface="Calibri"/>
                <a:cs typeface="Calibri"/>
              </a:rPr>
              <a:t>Approving </a:t>
            </a:r>
            <a:r>
              <a:rPr sz="1400" b="1" spc="-5" dirty="0">
                <a:latin typeface="Calibri"/>
                <a:cs typeface="Calibri"/>
              </a:rPr>
              <a:t>Discounts: </a:t>
            </a:r>
            <a:r>
              <a:rPr sz="1400" spc="-5" dirty="0">
                <a:latin typeface="Calibri"/>
                <a:cs typeface="Calibri"/>
              </a:rPr>
              <a:t>Only </a:t>
            </a:r>
            <a:r>
              <a:rPr sz="1400" spc="-10" dirty="0">
                <a:latin typeface="Calibri"/>
                <a:cs typeface="Calibri"/>
              </a:rPr>
              <a:t>managers </a:t>
            </a:r>
            <a:r>
              <a:rPr sz="1400" dirty="0">
                <a:latin typeface="Calibri"/>
                <a:cs typeface="Calibri"/>
              </a:rPr>
              <a:t>ring in and </a:t>
            </a:r>
            <a:r>
              <a:rPr sz="1400" spc="-10" dirty="0">
                <a:latin typeface="Calibri"/>
                <a:cs typeface="Calibri"/>
              </a:rPr>
              <a:t>approve</a:t>
            </a:r>
            <a:r>
              <a:rPr sz="1400" spc="-45" dirty="0">
                <a:latin typeface="Calibri"/>
                <a:cs typeface="Calibri"/>
              </a:rPr>
              <a:t> </a:t>
            </a:r>
            <a:r>
              <a:rPr sz="1400" spc="-5" dirty="0">
                <a:latin typeface="Calibri"/>
                <a:cs typeface="Calibri"/>
              </a:rPr>
              <a:t>discounts.</a:t>
            </a:r>
            <a:endParaRPr sz="1400">
              <a:latin typeface="Calibri"/>
              <a:cs typeface="Calibri"/>
            </a:endParaRPr>
          </a:p>
          <a:p>
            <a:pPr marL="299085" indent="-287020">
              <a:lnSpc>
                <a:spcPct val="100000"/>
              </a:lnSpc>
              <a:buFont typeface="Arial"/>
              <a:buChar char="•"/>
              <a:tabLst>
                <a:tab pos="299085" algn="l"/>
                <a:tab pos="299720" algn="l"/>
              </a:tabLst>
            </a:pPr>
            <a:r>
              <a:rPr sz="1400" b="1" spc="-30" dirty="0">
                <a:latin typeface="Calibri"/>
                <a:cs typeface="Calibri"/>
              </a:rPr>
              <a:t>Team </a:t>
            </a:r>
            <a:r>
              <a:rPr sz="1400" b="1" spc="-5" dirty="0">
                <a:latin typeface="Calibri"/>
                <a:cs typeface="Calibri"/>
              </a:rPr>
              <a:t>Member Meals: </a:t>
            </a:r>
            <a:r>
              <a:rPr sz="1400" spc="-10" dirty="0">
                <a:latin typeface="Calibri"/>
                <a:cs typeface="Calibri"/>
              </a:rPr>
              <a:t>Are </a:t>
            </a:r>
            <a:r>
              <a:rPr sz="1400" spc="-30" dirty="0">
                <a:latin typeface="Calibri"/>
                <a:cs typeface="Calibri"/>
              </a:rPr>
              <a:t>Team </a:t>
            </a:r>
            <a:r>
              <a:rPr sz="1400" spc="-5" dirty="0">
                <a:latin typeface="Calibri"/>
                <a:cs typeface="Calibri"/>
              </a:rPr>
              <a:t>Members </a:t>
            </a:r>
            <a:r>
              <a:rPr sz="1400" spc="-10" dirty="0">
                <a:latin typeface="Calibri"/>
                <a:cs typeface="Calibri"/>
              </a:rPr>
              <a:t>paying </a:t>
            </a:r>
            <a:r>
              <a:rPr sz="1400" spc="-5" dirty="0">
                <a:latin typeface="Calibri"/>
                <a:cs typeface="Calibri"/>
              </a:rPr>
              <a:t>50% </a:t>
            </a:r>
            <a:r>
              <a:rPr sz="1400" spc="-10" dirty="0">
                <a:latin typeface="Calibri"/>
                <a:cs typeface="Calibri"/>
              </a:rPr>
              <a:t>for </a:t>
            </a:r>
            <a:r>
              <a:rPr sz="1400" spc="-5" dirty="0">
                <a:latin typeface="Calibri"/>
                <a:cs typeface="Calibri"/>
              </a:rPr>
              <a:t>their </a:t>
            </a:r>
            <a:r>
              <a:rPr sz="1400" dirty="0">
                <a:latin typeface="Calibri"/>
                <a:cs typeface="Calibri"/>
              </a:rPr>
              <a:t>meals </a:t>
            </a:r>
            <a:r>
              <a:rPr sz="1400" spc="-5" dirty="0">
                <a:latin typeface="Calibri"/>
                <a:cs typeface="Calibri"/>
              </a:rPr>
              <a:t>and not</a:t>
            </a:r>
            <a:r>
              <a:rPr sz="1400" spc="75" dirty="0">
                <a:latin typeface="Calibri"/>
                <a:cs typeface="Calibri"/>
              </a:rPr>
              <a:t> </a:t>
            </a:r>
            <a:r>
              <a:rPr sz="1400" spc="-5" dirty="0">
                <a:latin typeface="Calibri"/>
                <a:cs typeface="Calibri"/>
              </a:rPr>
              <a:t>eating</a:t>
            </a:r>
            <a:endParaRPr sz="1400">
              <a:latin typeface="Calibri"/>
              <a:cs typeface="Calibri"/>
            </a:endParaRPr>
          </a:p>
          <a:p>
            <a:pPr marL="299085">
              <a:lnSpc>
                <a:spcPct val="100000"/>
              </a:lnSpc>
              <a:spcBef>
                <a:spcPts val="5"/>
              </a:spcBef>
            </a:pPr>
            <a:r>
              <a:rPr sz="1400" spc="-10" dirty="0">
                <a:latin typeface="Calibri"/>
                <a:cs typeface="Calibri"/>
              </a:rPr>
              <a:t>for</a:t>
            </a:r>
            <a:r>
              <a:rPr sz="1400" spc="-30" dirty="0">
                <a:latin typeface="Calibri"/>
                <a:cs typeface="Calibri"/>
              </a:rPr>
              <a:t> </a:t>
            </a:r>
            <a:r>
              <a:rPr sz="1400" spc="-10" dirty="0">
                <a:latin typeface="Calibri"/>
                <a:cs typeface="Calibri"/>
              </a:rPr>
              <a:t>free?</a:t>
            </a:r>
            <a:endParaRPr sz="1400">
              <a:latin typeface="Calibri"/>
              <a:cs typeface="Calibri"/>
            </a:endParaRPr>
          </a:p>
          <a:p>
            <a:pPr marL="756285" marR="209550" lvl="1" indent="-287020">
              <a:lnSpc>
                <a:spcPct val="100000"/>
              </a:lnSpc>
              <a:buFont typeface="Arial"/>
              <a:buChar char="•"/>
              <a:tabLst>
                <a:tab pos="756285" algn="l"/>
                <a:tab pos="756920" algn="l"/>
              </a:tabLst>
            </a:pPr>
            <a:r>
              <a:rPr sz="1400" spc="-5" dirty="0">
                <a:latin typeface="Calibri"/>
                <a:cs typeface="Calibri"/>
              </a:rPr>
              <a:t>In addition, </a:t>
            </a:r>
            <a:r>
              <a:rPr sz="1400" spc="-10" dirty="0">
                <a:latin typeface="Calibri"/>
                <a:cs typeface="Calibri"/>
              </a:rPr>
              <a:t>are </a:t>
            </a:r>
            <a:r>
              <a:rPr sz="1400" spc="-30" dirty="0">
                <a:latin typeface="Calibri"/>
                <a:cs typeface="Calibri"/>
              </a:rPr>
              <a:t>Team </a:t>
            </a:r>
            <a:r>
              <a:rPr sz="1400" spc="-5" dirty="0">
                <a:latin typeface="Calibri"/>
                <a:cs typeface="Calibri"/>
              </a:rPr>
              <a:t>Members being </a:t>
            </a:r>
            <a:r>
              <a:rPr sz="1400" spc="-10" dirty="0">
                <a:latin typeface="Calibri"/>
                <a:cs typeface="Calibri"/>
              </a:rPr>
              <a:t>charged </a:t>
            </a:r>
            <a:r>
              <a:rPr sz="1400" spc="-15" dirty="0">
                <a:latin typeface="Calibri"/>
                <a:cs typeface="Calibri"/>
              </a:rPr>
              <a:t>extra </a:t>
            </a:r>
            <a:r>
              <a:rPr sz="1400" dirty="0">
                <a:latin typeface="Calibri"/>
                <a:cs typeface="Calibri"/>
              </a:rPr>
              <a:t>when </a:t>
            </a:r>
            <a:r>
              <a:rPr sz="1400" spc="-5" dirty="0">
                <a:latin typeface="Calibri"/>
                <a:cs typeface="Calibri"/>
              </a:rPr>
              <a:t>they put </a:t>
            </a:r>
            <a:r>
              <a:rPr sz="1400" dirty="0">
                <a:latin typeface="Calibri"/>
                <a:cs typeface="Calibri"/>
              </a:rPr>
              <a:t>an </a:t>
            </a:r>
            <a:r>
              <a:rPr sz="1400" spc="-15" dirty="0">
                <a:latin typeface="Calibri"/>
                <a:cs typeface="Calibri"/>
              </a:rPr>
              <a:t>extra  </a:t>
            </a:r>
            <a:r>
              <a:rPr sz="1400" spc="-5" dirty="0">
                <a:latin typeface="Calibri"/>
                <a:cs typeface="Calibri"/>
              </a:rPr>
              <a:t>slice of cheese on the sandwich, </a:t>
            </a:r>
            <a:r>
              <a:rPr sz="1400" dirty="0">
                <a:latin typeface="Calibri"/>
                <a:cs typeface="Calibri"/>
              </a:rPr>
              <a:t>or </a:t>
            </a:r>
            <a:r>
              <a:rPr sz="1400" spc="-5" dirty="0">
                <a:latin typeface="Calibri"/>
                <a:cs typeface="Calibri"/>
              </a:rPr>
              <a:t>other </a:t>
            </a:r>
            <a:r>
              <a:rPr sz="1400" spc="-15" dirty="0">
                <a:latin typeface="Calibri"/>
                <a:cs typeface="Calibri"/>
              </a:rPr>
              <a:t>extra</a:t>
            </a:r>
            <a:r>
              <a:rPr sz="1400" spc="25" dirty="0">
                <a:latin typeface="Calibri"/>
                <a:cs typeface="Calibri"/>
              </a:rPr>
              <a:t> </a:t>
            </a:r>
            <a:r>
              <a:rPr sz="1400" spc="-5" dirty="0">
                <a:latin typeface="Calibri"/>
                <a:cs typeface="Calibri"/>
              </a:rPr>
              <a:t>ingredients.</a:t>
            </a:r>
            <a:endParaRPr sz="1400">
              <a:latin typeface="Calibri"/>
              <a:cs typeface="Calibri"/>
            </a:endParaRPr>
          </a:p>
          <a:p>
            <a:pPr marL="299085" marR="88900" indent="-287020">
              <a:lnSpc>
                <a:spcPct val="100000"/>
              </a:lnSpc>
              <a:buFont typeface="Arial"/>
              <a:buChar char="•"/>
              <a:tabLst>
                <a:tab pos="299085" algn="l"/>
                <a:tab pos="299720" algn="l"/>
              </a:tabLst>
            </a:pPr>
            <a:r>
              <a:rPr sz="1400" b="1" spc="-5" dirty="0">
                <a:latin typeface="Calibri"/>
                <a:cs typeface="Calibri"/>
              </a:rPr>
              <a:t>Discount Maximum: </a:t>
            </a:r>
            <a:r>
              <a:rPr sz="1400" dirty="0">
                <a:latin typeface="Calibri"/>
                <a:cs typeface="Calibri"/>
              </a:rPr>
              <a:t>No </a:t>
            </a:r>
            <a:r>
              <a:rPr sz="1400" spc="-10" dirty="0">
                <a:latin typeface="Calibri"/>
                <a:cs typeface="Calibri"/>
              </a:rPr>
              <a:t>more </a:t>
            </a:r>
            <a:r>
              <a:rPr sz="1400" spc="-5" dirty="0">
                <a:latin typeface="Calibri"/>
                <a:cs typeface="Calibri"/>
              </a:rPr>
              <a:t>than $7.50 </a:t>
            </a:r>
            <a:r>
              <a:rPr sz="1400" spc="-10" dirty="0">
                <a:latin typeface="Calibri"/>
                <a:cs typeface="Calibri"/>
              </a:rPr>
              <a:t>discounted to </a:t>
            </a:r>
            <a:r>
              <a:rPr sz="1400" dirty="0">
                <a:latin typeface="Calibri"/>
                <a:cs typeface="Calibri"/>
              </a:rPr>
              <a:t>a </a:t>
            </a:r>
            <a:r>
              <a:rPr sz="1400" spc="-5" dirty="0">
                <a:latin typeface="Calibri"/>
                <a:cs typeface="Calibri"/>
              </a:rPr>
              <a:t>team </a:t>
            </a:r>
            <a:r>
              <a:rPr sz="1400" spc="-20" dirty="0">
                <a:latin typeface="Calibri"/>
                <a:cs typeface="Calibri"/>
              </a:rPr>
              <a:t>member, </a:t>
            </a:r>
            <a:r>
              <a:rPr sz="1400" spc="-5" dirty="0">
                <a:latin typeface="Calibri"/>
                <a:cs typeface="Calibri"/>
              </a:rPr>
              <a:t>and only </a:t>
            </a:r>
            <a:r>
              <a:rPr sz="1400" dirty="0">
                <a:latin typeface="Calibri"/>
                <a:cs typeface="Calibri"/>
              </a:rPr>
              <a:t>1  </a:t>
            </a:r>
            <a:r>
              <a:rPr sz="1400" spc="-10" dirty="0">
                <a:latin typeface="Calibri"/>
                <a:cs typeface="Calibri"/>
              </a:rPr>
              <a:t>discount </a:t>
            </a:r>
            <a:r>
              <a:rPr sz="1400" spc="-5" dirty="0">
                <a:latin typeface="Calibri"/>
                <a:cs typeface="Calibri"/>
              </a:rPr>
              <a:t>per employee, per</a:t>
            </a:r>
            <a:r>
              <a:rPr sz="1400" spc="20" dirty="0">
                <a:latin typeface="Calibri"/>
                <a:cs typeface="Calibri"/>
              </a:rPr>
              <a:t> </a:t>
            </a:r>
            <a:r>
              <a:rPr sz="1400" spc="-35" dirty="0">
                <a:latin typeface="Calibri"/>
                <a:cs typeface="Calibri"/>
              </a:rPr>
              <a:t>day.</a:t>
            </a:r>
            <a:endParaRPr sz="140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9837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27190" cy="12004184"/>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Closing</a:t>
            </a:r>
            <a:endParaRPr sz="1800" dirty="0">
              <a:latin typeface="Calibri"/>
              <a:cs typeface="Calibri"/>
            </a:endParaRPr>
          </a:p>
          <a:p>
            <a:pPr>
              <a:lnSpc>
                <a:spcPct val="100000"/>
              </a:lnSpc>
              <a:spcBef>
                <a:spcPts val="55"/>
              </a:spcBef>
            </a:pPr>
            <a:endParaRPr sz="2100" dirty="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#1 </a:t>
            </a:r>
            <a:r>
              <a:rPr sz="1400" b="1" spc="-5" dirty="0">
                <a:latin typeface="Calibri"/>
                <a:cs typeface="Calibri"/>
              </a:rPr>
              <a:t>RULE: </a:t>
            </a:r>
            <a:r>
              <a:rPr sz="1400" b="1" dirty="0">
                <a:latin typeface="Calibri"/>
                <a:cs typeface="Calibri"/>
              </a:rPr>
              <a:t>A </a:t>
            </a:r>
            <a:r>
              <a:rPr sz="1400" b="1" spc="-25" dirty="0">
                <a:latin typeface="Calibri"/>
                <a:cs typeface="Calibri"/>
              </a:rPr>
              <a:t>GREAT </a:t>
            </a:r>
            <a:r>
              <a:rPr sz="1400" b="1" spc="-10" dirty="0">
                <a:latin typeface="Calibri"/>
                <a:cs typeface="Calibri"/>
              </a:rPr>
              <a:t>CLOSE </a:t>
            </a:r>
            <a:r>
              <a:rPr sz="1400" b="1" spc="-25" dirty="0">
                <a:latin typeface="Calibri"/>
                <a:cs typeface="Calibri"/>
              </a:rPr>
              <a:t>STARTS </a:t>
            </a:r>
            <a:r>
              <a:rPr sz="1400" b="1" spc="-5" dirty="0">
                <a:latin typeface="Calibri"/>
                <a:cs typeface="Calibri"/>
              </a:rPr>
              <a:t>WITH </a:t>
            </a:r>
            <a:r>
              <a:rPr sz="1400" b="1" dirty="0">
                <a:latin typeface="Calibri"/>
                <a:cs typeface="Calibri"/>
              </a:rPr>
              <a:t>AN </a:t>
            </a:r>
            <a:r>
              <a:rPr sz="1400" b="1" spc="-15" dirty="0">
                <a:latin typeface="Calibri"/>
                <a:cs typeface="Calibri"/>
              </a:rPr>
              <a:t>AWESOME</a:t>
            </a:r>
            <a:r>
              <a:rPr sz="1400" b="1" spc="-40" dirty="0">
                <a:latin typeface="Calibri"/>
                <a:cs typeface="Calibri"/>
              </a:rPr>
              <a:t> </a:t>
            </a:r>
            <a:r>
              <a:rPr sz="1400" b="1" spc="-5" dirty="0">
                <a:latin typeface="Calibri"/>
                <a:cs typeface="Calibri"/>
              </a:rPr>
              <a:t>PRE-CLOSE!!</a:t>
            </a:r>
            <a:endParaRPr sz="1400" dirty="0">
              <a:latin typeface="Calibri"/>
              <a:cs typeface="Calibri"/>
            </a:endParaRPr>
          </a:p>
          <a:p>
            <a:pPr marL="492759" marR="5080" indent="-287020" algn="just">
              <a:lnSpc>
                <a:spcPct val="100000"/>
              </a:lnSpc>
              <a:spcBef>
                <a:spcPts val="5"/>
              </a:spcBef>
              <a:buFont typeface="Arial"/>
              <a:buChar char="•"/>
              <a:tabLst>
                <a:tab pos="492759" algn="l"/>
              </a:tabLst>
            </a:pPr>
            <a:r>
              <a:rPr sz="1400" b="1" spc="-5" dirty="0">
                <a:latin typeface="Calibri"/>
                <a:cs typeface="Calibri"/>
              </a:rPr>
              <a:t>Leading </a:t>
            </a:r>
            <a:r>
              <a:rPr sz="1400" b="1" dirty="0">
                <a:latin typeface="Calibri"/>
                <a:cs typeface="Calibri"/>
              </a:rPr>
              <a:t>the Close: </a:t>
            </a:r>
            <a:r>
              <a:rPr sz="1400" spc="-5" dirty="0">
                <a:latin typeface="Calibri"/>
                <a:cs typeface="Calibri"/>
              </a:rPr>
              <a:t>Managers </a:t>
            </a:r>
            <a:r>
              <a:rPr sz="1400" dirty="0">
                <a:latin typeface="Calibri"/>
                <a:cs typeface="Calibri"/>
              </a:rPr>
              <a:t>lead </a:t>
            </a:r>
            <a:r>
              <a:rPr sz="1400" spc="-5" dirty="0">
                <a:latin typeface="Calibri"/>
                <a:cs typeface="Calibri"/>
              </a:rPr>
              <a:t>the </a:t>
            </a:r>
            <a:r>
              <a:rPr sz="1400" spc="-10" dirty="0">
                <a:latin typeface="Calibri"/>
                <a:cs typeface="Calibri"/>
              </a:rPr>
              <a:t>way </a:t>
            </a:r>
            <a:r>
              <a:rPr sz="1400" spc="-5" dirty="0">
                <a:latin typeface="Calibri"/>
                <a:cs typeface="Calibri"/>
              </a:rPr>
              <a:t>on Closing Duties. More important </a:t>
            </a:r>
            <a:r>
              <a:rPr sz="1400" spc="-10" dirty="0">
                <a:latin typeface="Calibri"/>
                <a:cs typeface="Calibri"/>
              </a:rPr>
              <a:t>to </a:t>
            </a:r>
            <a:r>
              <a:rPr sz="1400" spc="-5" dirty="0">
                <a:latin typeface="Calibri"/>
                <a:cs typeface="Calibri"/>
              </a:rPr>
              <a:t>close  the </a:t>
            </a:r>
            <a:r>
              <a:rPr sz="1400" spc="-10" dirty="0">
                <a:latin typeface="Calibri"/>
                <a:cs typeface="Calibri"/>
              </a:rPr>
              <a:t>store </a:t>
            </a:r>
            <a:r>
              <a:rPr sz="1400" spc="-5" dirty="0">
                <a:latin typeface="Calibri"/>
                <a:cs typeface="Calibri"/>
              </a:rPr>
              <a:t>than close the books. </a:t>
            </a:r>
            <a:r>
              <a:rPr sz="1400" spc="-20" dirty="0">
                <a:latin typeface="Calibri"/>
                <a:cs typeface="Calibri"/>
              </a:rPr>
              <a:t>Work </a:t>
            </a:r>
            <a:r>
              <a:rPr sz="1400" dirty="0">
                <a:latin typeface="Calibri"/>
                <a:cs typeface="Calibri"/>
              </a:rPr>
              <a:t>with </a:t>
            </a:r>
            <a:r>
              <a:rPr sz="1400" spc="-5" dirty="0">
                <a:latin typeface="Calibri"/>
                <a:cs typeface="Calibri"/>
              </a:rPr>
              <a:t>the team until only floors and dish </a:t>
            </a:r>
            <a:r>
              <a:rPr sz="1400" spc="-10" dirty="0">
                <a:latin typeface="Calibri"/>
                <a:cs typeface="Calibri"/>
              </a:rPr>
              <a:t>are </a:t>
            </a:r>
            <a:r>
              <a:rPr sz="1400" spc="-5" dirty="0">
                <a:latin typeface="Calibri"/>
                <a:cs typeface="Calibri"/>
              </a:rPr>
              <a:t>left </a:t>
            </a:r>
            <a:r>
              <a:rPr sz="1400" dirty="0">
                <a:latin typeface="Calibri"/>
                <a:cs typeface="Calibri"/>
              </a:rPr>
              <a:t>–  </a:t>
            </a:r>
            <a:r>
              <a:rPr sz="1400" spc="-5" dirty="0">
                <a:latin typeface="Calibri"/>
                <a:cs typeface="Calibri"/>
              </a:rPr>
              <a:t>then do nightly</a:t>
            </a:r>
            <a:r>
              <a:rPr sz="1400" spc="20" dirty="0">
                <a:latin typeface="Calibri"/>
                <a:cs typeface="Calibri"/>
              </a:rPr>
              <a:t> </a:t>
            </a:r>
            <a:r>
              <a:rPr sz="1400" spc="-5" dirty="0">
                <a:latin typeface="Calibri"/>
                <a:cs typeface="Calibri"/>
              </a:rPr>
              <a:t>reports.</a:t>
            </a:r>
            <a:endParaRPr sz="1400" dirty="0">
              <a:latin typeface="Calibri"/>
              <a:cs typeface="Calibri"/>
            </a:endParaRPr>
          </a:p>
          <a:p>
            <a:pPr marL="492759" marR="120650" indent="-287020">
              <a:lnSpc>
                <a:spcPct val="100000"/>
              </a:lnSpc>
              <a:buFont typeface="Arial"/>
              <a:buChar char="•"/>
              <a:tabLst>
                <a:tab pos="492125" algn="l"/>
                <a:tab pos="492759" algn="l"/>
              </a:tabLst>
            </a:pPr>
            <a:r>
              <a:rPr sz="1400" b="1" dirty="0">
                <a:latin typeface="Calibri"/>
                <a:cs typeface="Calibri"/>
              </a:rPr>
              <a:t>Celery </a:t>
            </a:r>
            <a:r>
              <a:rPr sz="1400" b="1" spc="-5" dirty="0">
                <a:latin typeface="Calibri"/>
                <a:cs typeface="Calibri"/>
              </a:rPr>
              <a:t>Salt/Freddy's </a:t>
            </a:r>
            <a:r>
              <a:rPr sz="1400" b="1" dirty="0">
                <a:latin typeface="Calibri"/>
                <a:cs typeface="Calibri"/>
              </a:rPr>
              <a:t>Seasoning </a:t>
            </a:r>
            <a:r>
              <a:rPr sz="1400" b="1" spc="-5" dirty="0">
                <a:latin typeface="Calibri"/>
                <a:cs typeface="Calibri"/>
              </a:rPr>
              <a:t>Shakers: </a:t>
            </a:r>
            <a:r>
              <a:rPr sz="1400" spc="-5" dirty="0">
                <a:latin typeface="Calibri"/>
                <a:cs typeface="Calibri"/>
              </a:rPr>
              <a:t>instead of </a:t>
            </a:r>
            <a:r>
              <a:rPr sz="1400" spc="-10" dirty="0">
                <a:latin typeface="Calibri"/>
                <a:cs typeface="Calibri"/>
              </a:rPr>
              <a:t>putting </a:t>
            </a:r>
            <a:r>
              <a:rPr sz="1400" spc="-5" dirty="0">
                <a:latin typeface="Calibri"/>
                <a:cs typeface="Calibri"/>
              </a:rPr>
              <a:t>them </a:t>
            </a:r>
            <a:r>
              <a:rPr sz="1400" dirty="0">
                <a:latin typeface="Calibri"/>
                <a:cs typeface="Calibri"/>
              </a:rPr>
              <a:t>in </a:t>
            </a:r>
            <a:r>
              <a:rPr sz="1400" spc="-5" dirty="0">
                <a:latin typeface="Calibri"/>
                <a:cs typeface="Calibri"/>
              </a:rPr>
              <a:t>sundae </a:t>
            </a:r>
            <a:r>
              <a:rPr sz="1400" spc="-10" dirty="0">
                <a:latin typeface="Calibri"/>
                <a:cs typeface="Calibri"/>
              </a:rPr>
              <a:t>cups, </a:t>
            </a:r>
            <a:r>
              <a:rPr sz="1400" spc="-5" dirty="0">
                <a:latin typeface="Calibri"/>
                <a:cs typeface="Calibri"/>
              </a:rPr>
              <a:t>put  them </a:t>
            </a:r>
            <a:r>
              <a:rPr sz="1400" dirty="0">
                <a:latin typeface="Calibri"/>
                <a:cs typeface="Calibri"/>
              </a:rPr>
              <a:t>in 1/9 </a:t>
            </a:r>
            <a:r>
              <a:rPr sz="1400" spc="-5" dirty="0">
                <a:latin typeface="Calibri"/>
                <a:cs typeface="Calibri"/>
              </a:rPr>
              <a:t>pans and saran wrap</a:t>
            </a:r>
            <a:r>
              <a:rPr sz="1400" spc="-30" dirty="0">
                <a:latin typeface="Calibri"/>
                <a:cs typeface="Calibri"/>
              </a:rPr>
              <a:t> </a:t>
            </a:r>
            <a:r>
              <a:rPr sz="1400" spc="-5" dirty="0">
                <a:latin typeface="Calibri"/>
                <a:cs typeface="Calibri"/>
              </a:rPr>
              <a:t>them.</a:t>
            </a:r>
            <a:endParaRPr sz="1400" dirty="0">
              <a:latin typeface="Calibri"/>
              <a:cs typeface="Calibri"/>
            </a:endParaRPr>
          </a:p>
          <a:p>
            <a:pPr marL="492759" marR="161925" indent="-287020">
              <a:lnSpc>
                <a:spcPct val="100000"/>
              </a:lnSpc>
              <a:buFont typeface="Arial"/>
              <a:buChar char="•"/>
              <a:tabLst>
                <a:tab pos="492125" algn="l"/>
                <a:tab pos="492759" algn="l"/>
              </a:tabLst>
            </a:pPr>
            <a:r>
              <a:rPr sz="1400" b="1" spc="-5" dirty="0">
                <a:latin typeface="Calibri"/>
                <a:cs typeface="Calibri"/>
              </a:rPr>
              <a:t>Pre-Close: </a:t>
            </a:r>
            <a:r>
              <a:rPr sz="1400" dirty="0">
                <a:latin typeface="Calibri"/>
                <a:cs typeface="Calibri"/>
              </a:rPr>
              <a:t>- </a:t>
            </a:r>
            <a:r>
              <a:rPr sz="1400" spc="-5" dirty="0">
                <a:latin typeface="Calibri"/>
                <a:cs typeface="Calibri"/>
              </a:rPr>
              <a:t>the pre-close </a:t>
            </a:r>
            <a:r>
              <a:rPr sz="1400" dirty="0">
                <a:latin typeface="Calibri"/>
                <a:cs typeface="Calibri"/>
              </a:rPr>
              <a:t>is </a:t>
            </a:r>
            <a:r>
              <a:rPr sz="1400" spc="-5" dirty="0">
                <a:latin typeface="Calibri"/>
                <a:cs typeface="Calibri"/>
              </a:rPr>
              <a:t>officially the responsibility of the MID </a:t>
            </a:r>
            <a:r>
              <a:rPr sz="1400" spc="-25" dirty="0">
                <a:latin typeface="Calibri"/>
                <a:cs typeface="Calibri"/>
              </a:rPr>
              <a:t>manager. </a:t>
            </a:r>
            <a:r>
              <a:rPr sz="1400" spc="-10" dirty="0">
                <a:latin typeface="Calibri"/>
                <a:cs typeface="Calibri"/>
              </a:rPr>
              <a:t>Before  </a:t>
            </a:r>
            <a:r>
              <a:rPr sz="1400" spc="-5" dirty="0">
                <a:latin typeface="Calibri"/>
                <a:cs typeface="Calibri"/>
              </a:rPr>
              <a:t>the manager (or </a:t>
            </a:r>
            <a:r>
              <a:rPr sz="1400" spc="-10" dirty="0">
                <a:latin typeface="Calibri"/>
                <a:cs typeface="Calibri"/>
              </a:rPr>
              <a:t>managers) leave </a:t>
            </a:r>
            <a:r>
              <a:rPr sz="1400" spc="-5" dirty="0">
                <a:latin typeface="Calibri"/>
                <a:cs typeface="Calibri"/>
              </a:rPr>
              <a:t>at 7pm, 8pm or 9pm, </a:t>
            </a:r>
            <a:r>
              <a:rPr sz="1400" dirty="0">
                <a:latin typeface="Calibri"/>
                <a:cs typeface="Calibri"/>
              </a:rPr>
              <a:t>it is </a:t>
            </a:r>
            <a:r>
              <a:rPr sz="1400" spc="-5" dirty="0">
                <a:latin typeface="Calibri"/>
                <a:cs typeface="Calibri"/>
              </a:rPr>
              <a:t>their duty </a:t>
            </a:r>
            <a:r>
              <a:rPr sz="1400" spc="-10" dirty="0">
                <a:latin typeface="Calibri"/>
                <a:cs typeface="Calibri"/>
              </a:rPr>
              <a:t>to ensure </a:t>
            </a:r>
            <a:r>
              <a:rPr sz="1400" spc="-5" dirty="0">
                <a:latin typeface="Calibri"/>
                <a:cs typeface="Calibri"/>
              </a:rPr>
              <a:t>that  the pre-close </a:t>
            </a:r>
            <a:r>
              <a:rPr sz="1400" dirty="0">
                <a:latin typeface="Calibri"/>
                <a:cs typeface="Calibri"/>
              </a:rPr>
              <a:t>is </a:t>
            </a:r>
            <a:r>
              <a:rPr sz="1400" spc="-5" dirty="0">
                <a:latin typeface="Calibri"/>
                <a:cs typeface="Calibri"/>
              </a:rPr>
              <a:t>well on </a:t>
            </a:r>
            <a:r>
              <a:rPr sz="1400" dirty="0">
                <a:latin typeface="Calibri"/>
                <a:cs typeface="Calibri"/>
              </a:rPr>
              <a:t>its </a:t>
            </a:r>
            <a:r>
              <a:rPr sz="1400" spc="-35" dirty="0">
                <a:latin typeface="Calibri"/>
                <a:cs typeface="Calibri"/>
              </a:rPr>
              <a:t>way. </a:t>
            </a:r>
            <a:r>
              <a:rPr sz="1400" spc="-5" dirty="0">
                <a:latin typeface="Calibri"/>
                <a:cs typeface="Calibri"/>
              </a:rPr>
              <a:t>Do not </a:t>
            </a:r>
            <a:r>
              <a:rPr sz="1400" spc="-10" dirty="0">
                <a:latin typeface="Calibri"/>
                <a:cs typeface="Calibri"/>
              </a:rPr>
              <a:t>leave </a:t>
            </a:r>
            <a:r>
              <a:rPr sz="1400" spc="-5" dirty="0">
                <a:latin typeface="Calibri"/>
                <a:cs typeface="Calibri"/>
              </a:rPr>
              <a:t>the </a:t>
            </a:r>
            <a:r>
              <a:rPr sz="1400" dirty="0">
                <a:latin typeface="Calibri"/>
                <a:cs typeface="Calibri"/>
              </a:rPr>
              <a:t>closing </a:t>
            </a:r>
            <a:r>
              <a:rPr sz="1400" spc="-5" dirty="0">
                <a:latin typeface="Calibri"/>
                <a:cs typeface="Calibri"/>
              </a:rPr>
              <a:t>manager </a:t>
            </a:r>
            <a:r>
              <a:rPr sz="1400" dirty="0">
                <a:latin typeface="Calibri"/>
                <a:cs typeface="Calibri"/>
              </a:rPr>
              <a:t>with a </a:t>
            </a:r>
            <a:r>
              <a:rPr sz="1400" spc="-5" dirty="0">
                <a:latin typeface="Calibri"/>
                <a:cs typeface="Calibri"/>
              </a:rPr>
              <a:t>boatload </a:t>
            </a:r>
            <a:r>
              <a:rPr sz="1400" dirty="0">
                <a:latin typeface="Calibri"/>
                <a:cs typeface="Calibri"/>
              </a:rPr>
              <a:t>of  </a:t>
            </a:r>
            <a:r>
              <a:rPr sz="1400" spc="-5" dirty="0">
                <a:latin typeface="Calibri"/>
                <a:cs typeface="Calibri"/>
              </a:rPr>
              <a:t>duties </a:t>
            </a:r>
            <a:r>
              <a:rPr sz="1400" spc="-10" dirty="0">
                <a:latin typeface="Calibri"/>
                <a:cs typeface="Calibri"/>
              </a:rPr>
              <a:t>to </a:t>
            </a:r>
            <a:r>
              <a:rPr sz="1400" spc="-5" dirty="0">
                <a:latin typeface="Calibri"/>
                <a:cs typeface="Calibri"/>
              </a:rPr>
              <a:t>knock out </a:t>
            </a:r>
            <a:r>
              <a:rPr sz="1400" dirty="0">
                <a:latin typeface="Calibri"/>
                <a:cs typeface="Calibri"/>
              </a:rPr>
              <a:t>with less</a:t>
            </a:r>
            <a:r>
              <a:rPr sz="1400" spc="10" dirty="0">
                <a:latin typeface="Calibri"/>
                <a:cs typeface="Calibri"/>
              </a:rPr>
              <a:t> </a:t>
            </a:r>
            <a:r>
              <a:rPr sz="1400" spc="-25" dirty="0">
                <a:latin typeface="Calibri"/>
                <a:cs typeface="Calibri"/>
              </a:rPr>
              <a:t>staff.</a:t>
            </a:r>
            <a:endParaRPr sz="1400" dirty="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Leaving: </a:t>
            </a:r>
            <a:r>
              <a:rPr sz="1400" spc="-5" dirty="0">
                <a:latin typeface="Calibri"/>
                <a:cs typeface="Calibri"/>
              </a:rPr>
              <a:t>Closers </a:t>
            </a:r>
            <a:r>
              <a:rPr sz="1400" dirty="0">
                <a:latin typeface="Calibri"/>
                <a:cs typeface="Calibri"/>
              </a:rPr>
              <a:t>NEVER </a:t>
            </a:r>
            <a:r>
              <a:rPr sz="1400" spc="-10" dirty="0">
                <a:latin typeface="Calibri"/>
                <a:cs typeface="Calibri"/>
              </a:rPr>
              <a:t>leave </a:t>
            </a:r>
            <a:r>
              <a:rPr sz="1400" dirty="0">
                <a:latin typeface="Calibri"/>
                <a:cs typeface="Calibri"/>
              </a:rPr>
              <a:t>without </a:t>
            </a:r>
            <a:r>
              <a:rPr sz="1400" spc="-5" dirty="0">
                <a:latin typeface="Calibri"/>
                <a:cs typeface="Calibri"/>
              </a:rPr>
              <a:t>the </a:t>
            </a:r>
            <a:r>
              <a:rPr sz="1400" dirty="0">
                <a:latin typeface="Calibri"/>
                <a:cs typeface="Calibri"/>
              </a:rPr>
              <a:t>closing </a:t>
            </a:r>
            <a:r>
              <a:rPr sz="1400" spc="-5" dirty="0">
                <a:latin typeface="Calibri"/>
                <a:cs typeface="Calibri"/>
              </a:rPr>
              <a:t>manager inspecting what</a:t>
            </a:r>
            <a:r>
              <a:rPr sz="1400" spc="30" dirty="0">
                <a:latin typeface="Calibri"/>
                <a:cs typeface="Calibri"/>
              </a:rPr>
              <a:t> </a:t>
            </a:r>
            <a:r>
              <a:rPr sz="1400" dirty="0">
                <a:latin typeface="Calibri"/>
                <a:cs typeface="Calibri"/>
              </a:rPr>
              <a:t>is</a:t>
            </a:r>
          </a:p>
          <a:p>
            <a:pPr marL="492759">
              <a:lnSpc>
                <a:spcPct val="100000"/>
              </a:lnSpc>
            </a:pPr>
            <a:r>
              <a:rPr sz="1400" spc="-10" dirty="0">
                <a:latin typeface="Calibri"/>
                <a:cs typeface="Calibri"/>
              </a:rPr>
              <a:t>expected!!</a:t>
            </a:r>
            <a:endParaRPr sz="1400" dirty="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Setup: </a:t>
            </a:r>
            <a:r>
              <a:rPr sz="1400" spc="-10" dirty="0">
                <a:latin typeface="Calibri"/>
                <a:cs typeface="Calibri"/>
              </a:rPr>
              <a:t>Great </a:t>
            </a:r>
            <a:r>
              <a:rPr sz="1400" spc="-5" dirty="0">
                <a:latin typeface="Calibri"/>
                <a:cs typeface="Calibri"/>
              </a:rPr>
              <a:t>Closes </a:t>
            </a:r>
            <a:r>
              <a:rPr sz="1400" dirty="0">
                <a:latin typeface="Calibri"/>
                <a:cs typeface="Calibri"/>
              </a:rPr>
              <a:t>= </a:t>
            </a:r>
            <a:r>
              <a:rPr sz="1400" spc="-10" dirty="0">
                <a:latin typeface="Calibri"/>
                <a:cs typeface="Calibri"/>
              </a:rPr>
              <a:t>Floors/Bathrooms/Dish/Equipment </a:t>
            </a:r>
            <a:r>
              <a:rPr sz="1400" spc="-5" dirty="0">
                <a:latin typeface="Calibri"/>
                <a:cs typeface="Calibri"/>
              </a:rPr>
              <a:t>then….</a:t>
            </a:r>
            <a:r>
              <a:rPr sz="1400" b="1" spc="-5" dirty="0">
                <a:solidFill>
                  <a:srgbClr val="DE0028"/>
                </a:solidFill>
                <a:latin typeface="Calibri"/>
                <a:cs typeface="Calibri"/>
              </a:rPr>
              <a:t>Set Store </a:t>
            </a:r>
            <a:r>
              <a:rPr sz="1400" b="1" dirty="0">
                <a:solidFill>
                  <a:srgbClr val="DE0028"/>
                </a:solidFill>
                <a:latin typeface="Calibri"/>
                <a:cs typeface="Calibri"/>
              </a:rPr>
              <a:t>Back</a:t>
            </a:r>
            <a:r>
              <a:rPr sz="1400" b="1" spc="45" dirty="0">
                <a:solidFill>
                  <a:srgbClr val="DE0028"/>
                </a:solidFill>
                <a:latin typeface="Calibri"/>
                <a:cs typeface="Calibri"/>
              </a:rPr>
              <a:t> </a:t>
            </a:r>
            <a:r>
              <a:rPr sz="1400" b="1" dirty="0">
                <a:solidFill>
                  <a:srgbClr val="DE0028"/>
                </a:solidFill>
                <a:latin typeface="Calibri"/>
                <a:cs typeface="Calibri"/>
              </a:rPr>
              <a:t>Up!</a:t>
            </a:r>
            <a:endParaRPr lang="en-US" sz="1400" b="1" dirty="0">
              <a:solidFill>
                <a:srgbClr val="DE0028"/>
              </a:solidFill>
              <a:latin typeface="Calibri"/>
              <a:cs typeface="Calibri"/>
            </a:endParaRPr>
          </a:p>
          <a:p>
            <a:pPr marL="492759" indent="-287020">
              <a:lnSpc>
                <a:spcPct val="100000"/>
              </a:lnSpc>
              <a:buFont typeface="Arial"/>
              <a:buChar char="•"/>
              <a:tabLst>
                <a:tab pos="492125" algn="l"/>
                <a:tab pos="492759" algn="l"/>
              </a:tabLst>
            </a:pPr>
            <a:endParaRPr lang="en-US" sz="1400" b="1" dirty="0">
              <a:solidFill>
                <a:srgbClr val="DE0028"/>
              </a:solidFill>
              <a:latin typeface="Calibri"/>
              <a:cs typeface="Calibri"/>
            </a:endParaRP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I start my closing around eight in the evening. It really depends on how busy we are. I normally have a brief meeting with all my closer’s assigning them their closing duties for the evening. Really it’s a pep talk getting everyone enthusiastic about getting a timely close done. My goal is not only timely closes but also efficient closes that meet the Freddy’s standards and the standards set forth by the Director of Operations Steven Young.</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As mentioned above getting everyone excited about the close is first and foremost. I believe it actually is the most important aspect of a timely close. Enticing the team members in being both efficient and speedy. Morale must be high and everyone must work as a team. I’ve discovered that morale is boosted by getting out in lobby and leading the charge working side by side with your closer’s urging them on that the team is much more productive.</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Think of it as a pit crew in NASCAR. They do their jobs with the upmost speed and accuracy. If we take on the close every night with the same energy as a pit crew it will be discover that they’ll get faster and closes will not only meet the standards of a good close but will become exceptional closes.</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Drive side vents down at 8:30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Grill vents down 9:00</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Fry vents down 9:30</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Hotdog hutch / chili pot cleaned 9:30</a:t>
            </a:r>
          </a:p>
          <a:p>
            <a:pPr marL="342900" marR="0" lvl="0" indent="-342900">
              <a:lnSpc>
                <a:spcPct val="115000"/>
              </a:lnSpc>
              <a:spcBef>
                <a:spcPts val="0"/>
              </a:spcBef>
              <a:spcAft>
                <a:spcPts val="0"/>
              </a:spcAft>
              <a:buFont typeface="+mj-lt"/>
              <a:buAutoNum type="arabicPeriod"/>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Mop buckets prepared mops rinsed and ready/brooms dustpans ready/silver shine and towels ready 9:45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Make half wrapped and cleaned 9:40</a:t>
            </a:r>
          </a:p>
          <a:p>
            <a:pPr marL="68580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68580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custard machine ready for tear down one hour prior to close depending on weather and business for that day. Have custard made for remaining hour and if rerun has been done through out the day it is not a problem to have half a bucket of vanilla and one fourth bucket of chocolate made and can be used next morning as rerun.</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cold line half wrap everything and take all utensils back to dish. Have them bring up three new scoops to be used for any custard orders between 9:30 and 10:00. I’ve found that three scoops is all that is needed.</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fresh sanitizer brought up around 9:30 with fresh towel. Have one cold liner wipe every single table down along with salt and pepper shakers and table tents.</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vacuum brought to front at 9:30 and if there are guests in the lobby I’ll have a team member roll one up at a time and take to back hall and begin vacuuming. </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cold liners stock everything starting at 8:00.</a:t>
            </a:r>
            <a:endParaRPr sz="12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19</a:t>
            </a:fld>
            <a:endParaRPr spc="1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488185"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835775" cy="7419916"/>
          </a:xfrm>
          <a:prstGeom prst="rect">
            <a:avLst/>
          </a:prstGeom>
        </p:spPr>
        <p:txBody>
          <a:bodyPr vert="horz" wrap="square" lIns="0" tIns="12700" rIns="0" bIns="0" rtlCol="0" anchor="t">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Introduction</a:t>
            </a:r>
            <a:endParaRPr sz="1800" dirty="0">
              <a:latin typeface="Calibri"/>
              <a:cs typeface="Calibri"/>
            </a:endParaRPr>
          </a:p>
          <a:p>
            <a:pPr>
              <a:lnSpc>
                <a:spcPct val="100000"/>
              </a:lnSpc>
            </a:pPr>
            <a:endParaRPr sz="1800" dirty="0">
              <a:latin typeface="Calibri"/>
              <a:cs typeface="Calibri"/>
            </a:endParaRPr>
          </a:p>
          <a:p>
            <a:pPr>
              <a:lnSpc>
                <a:spcPct val="100000"/>
              </a:lnSpc>
              <a:spcBef>
                <a:spcPts val="45"/>
              </a:spcBef>
            </a:pPr>
            <a:endParaRPr sz="1700" dirty="0">
              <a:latin typeface="Calibri"/>
              <a:cs typeface="Calibri"/>
            </a:endParaRPr>
          </a:p>
          <a:p>
            <a:pPr marL="356235" algn="ctr">
              <a:lnSpc>
                <a:spcPct val="100000"/>
              </a:lnSpc>
              <a:spcBef>
                <a:spcPts val="5"/>
              </a:spcBef>
            </a:pPr>
            <a:r>
              <a:rPr sz="1800" b="1" spc="-35" dirty="0">
                <a:latin typeface="Calibri"/>
                <a:cs typeface="Calibri"/>
              </a:rPr>
              <a:t>TABLE </a:t>
            </a:r>
            <a:r>
              <a:rPr sz="1800" b="1" spc="-5" dirty="0">
                <a:latin typeface="Calibri"/>
                <a:cs typeface="Calibri"/>
              </a:rPr>
              <a:t>OF</a:t>
            </a:r>
            <a:r>
              <a:rPr sz="1800" b="1" spc="30" dirty="0">
                <a:latin typeface="Calibri"/>
                <a:cs typeface="Calibri"/>
              </a:rPr>
              <a:t> </a:t>
            </a:r>
            <a:r>
              <a:rPr sz="1800" b="1" spc="-10" dirty="0">
                <a:latin typeface="Calibri"/>
                <a:cs typeface="Calibri"/>
              </a:rPr>
              <a:t>CONTENTS</a:t>
            </a:r>
            <a:endParaRPr sz="1800" dirty="0">
              <a:latin typeface="Calibri"/>
              <a:cs typeface="Calibri"/>
            </a:endParaRPr>
          </a:p>
          <a:p>
            <a:pPr>
              <a:lnSpc>
                <a:spcPct val="100000"/>
              </a:lnSpc>
              <a:spcBef>
                <a:spcPts val="40"/>
              </a:spcBef>
            </a:pPr>
            <a:endParaRPr sz="1550" dirty="0">
              <a:latin typeface="Calibri"/>
              <a:cs typeface="Calibri"/>
            </a:endParaRPr>
          </a:p>
          <a:p>
            <a:pPr marL="114935" marR="5336540">
              <a:lnSpc>
                <a:spcPct val="150000"/>
              </a:lnSpc>
            </a:pPr>
            <a:r>
              <a:rPr sz="1400" b="1" spc="-10" dirty="0">
                <a:latin typeface="Calibri"/>
                <a:cs typeface="Calibri"/>
              </a:rPr>
              <a:t>Page </a:t>
            </a:r>
            <a:r>
              <a:rPr lang="en-US" sz="1400" b="1" spc="-10" dirty="0">
                <a:latin typeface="Calibri"/>
                <a:cs typeface="Calibri"/>
              </a:rPr>
              <a:t>4-5</a:t>
            </a:r>
            <a:r>
              <a:rPr sz="1400" b="1" dirty="0">
                <a:latin typeface="Calibri"/>
                <a:cs typeface="Calibri"/>
              </a:rPr>
              <a:t>: </a:t>
            </a:r>
            <a:r>
              <a:rPr sz="1400" dirty="0">
                <a:latin typeface="Calibri"/>
                <a:cs typeface="Calibri"/>
              </a:rPr>
              <a:t>Hot </a:t>
            </a:r>
            <a:r>
              <a:rPr sz="1400" spc="-5" dirty="0">
                <a:latin typeface="Calibri"/>
                <a:cs typeface="Calibri"/>
              </a:rPr>
              <a:t>Line</a:t>
            </a:r>
            <a:r>
              <a:rPr lang="en-US" sz="1400" spc="-5" dirty="0">
                <a:latin typeface="Calibri"/>
                <a:cs typeface="Calibri"/>
              </a:rPr>
              <a:t>  </a:t>
            </a:r>
            <a:endParaRPr lang="en-US" sz="1400" dirty="0">
              <a:latin typeface="Calibri"/>
              <a:cs typeface="Calibri"/>
            </a:endParaRPr>
          </a:p>
          <a:p>
            <a:pPr marL="114935" marR="5336540">
              <a:lnSpc>
                <a:spcPct val="150000"/>
              </a:lnSpc>
            </a:pPr>
            <a:r>
              <a:rPr sz="1400" b="1" spc="-10" dirty="0">
                <a:latin typeface="Calibri"/>
                <a:cs typeface="Calibri"/>
              </a:rPr>
              <a:t>Page </a:t>
            </a:r>
            <a:r>
              <a:rPr lang="en-US" sz="1400" b="1" spc="-10" dirty="0">
                <a:latin typeface="Calibri"/>
                <a:cs typeface="Calibri"/>
              </a:rPr>
              <a:t>6-8</a:t>
            </a:r>
            <a:r>
              <a:rPr sz="1400" b="1" dirty="0">
                <a:latin typeface="Calibri"/>
                <a:cs typeface="Calibri"/>
              </a:rPr>
              <a:t>: </a:t>
            </a:r>
            <a:r>
              <a:rPr sz="1400" spc="-5" dirty="0" err="1">
                <a:latin typeface="Calibri"/>
                <a:cs typeface="Calibri"/>
              </a:rPr>
              <a:t>ColdLine</a:t>
            </a:r>
            <a:r>
              <a:rPr lang="en-US" sz="1400" spc="-5" dirty="0">
                <a:latin typeface="Calibri"/>
                <a:cs typeface="Calibri"/>
              </a:rPr>
              <a:t>  </a:t>
            </a:r>
            <a:endParaRPr lang="en-US" sz="1400" dirty="0">
              <a:latin typeface="Calibri"/>
              <a:cs typeface="Calibri"/>
            </a:endParaRPr>
          </a:p>
          <a:p>
            <a:pPr marL="114935" marR="5336540">
              <a:lnSpc>
                <a:spcPct val="150000"/>
              </a:lnSpc>
            </a:pPr>
            <a:r>
              <a:rPr sz="1400" b="1" spc="-10" dirty="0">
                <a:latin typeface="Calibri"/>
                <a:cs typeface="Calibri"/>
              </a:rPr>
              <a:t>Page </a:t>
            </a:r>
            <a:r>
              <a:rPr lang="en-US" sz="1400" b="1" spc="-10" dirty="0">
                <a:latin typeface="Calibri"/>
                <a:cs typeface="Calibri"/>
              </a:rPr>
              <a:t>9</a:t>
            </a:r>
            <a:r>
              <a:rPr sz="1400" b="1" dirty="0">
                <a:latin typeface="Calibri"/>
                <a:cs typeface="Calibri"/>
              </a:rPr>
              <a:t>: </a:t>
            </a:r>
            <a:r>
              <a:rPr sz="1400" spc="-5" dirty="0">
                <a:latin typeface="Calibri"/>
                <a:cs typeface="Calibri"/>
              </a:rPr>
              <a:t>Both Lines</a:t>
            </a:r>
            <a:r>
              <a:rPr lang="en-US" sz="1400" spc="-5" dirty="0">
                <a:latin typeface="Calibri"/>
                <a:cs typeface="Calibri"/>
              </a:rPr>
              <a:t>  </a:t>
            </a:r>
            <a:endParaRPr lang="en-US" sz="1400" dirty="0">
              <a:latin typeface="Calibri"/>
              <a:cs typeface="Calibri"/>
            </a:endParaRPr>
          </a:p>
          <a:p>
            <a:pPr marL="114935">
              <a:lnSpc>
                <a:spcPct val="100000"/>
              </a:lnSpc>
              <a:spcBef>
                <a:spcPts val="840"/>
              </a:spcBef>
            </a:pPr>
            <a:r>
              <a:rPr lang="en-US" sz="1400" b="1" spc="-10" dirty="0">
                <a:latin typeface="Calibri"/>
                <a:cs typeface="Calibri"/>
              </a:rPr>
              <a:t>Page </a:t>
            </a:r>
            <a:r>
              <a:rPr lang="en-US" sz="1400" b="1" spc="-5" dirty="0">
                <a:latin typeface="Calibri"/>
                <a:cs typeface="Calibri"/>
              </a:rPr>
              <a:t>10-12: </a:t>
            </a:r>
            <a:r>
              <a:rPr lang="en-US" sz="1400" spc="-5" dirty="0">
                <a:latin typeface="Calibri"/>
                <a:cs typeface="Calibri"/>
              </a:rPr>
              <a:t>Cleanliness</a:t>
            </a:r>
            <a:endParaRPr lang="en-US" sz="1400" dirty="0">
              <a:latin typeface="Calibri"/>
              <a:cs typeface="Calibri"/>
            </a:endParaRPr>
          </a:p>
          <a:p>
            <a:pPr marL="114935">
              <a:lnSpc>
                <a:spcPct val="100000"/>
              </a:lnSpc>
              <a:spcBef>
                <a:spcPts val="844"/>
              </a:spcBef>
            </a:pPr>
            <a:r>
              <a:rPr lang="en-US" sz="1400" b="1" spc="-15" dirty="0">
                <a:latin typeface="Calibri"/>
                <a:cs typeface="Calibri"/>
              </a:rPr>
              <a:t>Page 13:</a:t>
            </a:r>
            <a:r>
              <a:rPr sz="1400" b="1" spc="-15" dirty="0">
                <a:latin typeface="Calibri"/>
                <a:cs typeface="Calibri"/>
              </a:rPr>
              <a:t> </a:t>
            </a:r>
            <a:r>
              <a:rPr sz="1400" spc="-15" dirty="0">
                <a:latin typeface="Calibri"/>
                <a:cs typeface="Calibri"/>
              </a:rPr>
              <a:t>Training</a:t>
            </a:r>
            <a:endParaRPr sz="1400" dirty="0">
              <a:latin typeface="Calibri"/>
              <a:cs typeface="Calibri"/>
            </a:endParaRPr>
          </a:p>
          <a:p>
            <a:pPr marL="114935">
              <a:lnSpc>
                <a:spcPct val="100000"/>
              </a:lnSpc>
              <a:spcBef>
                <a:spcPts val="840"/>
              </a:spcBef>
            </a:pPr>
            <a:r>
              <a:rPr lang="en-US" sz="1400" b="1" spc="-10" dirty="0">
                <a:latin typeface="Calibri"/>
                <a:cs typeface="Calibri"/>
              </a:rPr>
              <a:t>Page </a:t>
            </a:r>
            <a:r>
              <a:rPr lang="en-US" sz="1400" b="1" spc="-5" dirty="0">
                <a:latin typeface="Calibri"/>
                <a:cs typeface="Calibri"/>
              </a:rPr>
              <a:t>14: </a:t>
            </a:r>
            <a:r>
              <a:rPr lang="en-US" sz="1400" spc="-5" dirty="0">
                <a:latin typeface="Calibri"/>
                <a:cs typeface="Calibri"/>
              </a:rPr>
              <a:t>Food Cost </a:t>
            </a:r>
            <a:r>
              <a:rPr lang="en-US" sz="1400" dirty="0">
                <a:latin typeface="Calibri"/>
                <a:cs typeface="Calibri"/>
              </a:rPr>
              <a:t>– </a:t>
            </a:r>
            <a:r>
              <a:rPr lang="en-US" sz="1400" spc="-15" dirty="0">
                <a:latin typeface="Calibri"/>
                <a:cs typeface="Calibri"/>
              </a:rPr>
              <a:t>Purchasing/Inventory</a:t>
            </a:r>
            <a:endParaRPr lang="en-US" sz="1400" dirty="0">
              <a:latin typeface="Calibri"/>
              <a:cs typeface="Calibri"/>
            </a:endParaRPr>
          </a:p>
          <a:p>
            <a:pPr marL="114935" marR="4473575">
              <a:lnSpc>
                <a:spcPct val="150000"/>
              </a:lnSpc>
            </a:pPr>
            <a:r>
              <a:rPr sz="1400" b="1" spc="-10" dirty="0">
                <a:latin typeface="Calibri"/>
                <a:cs typeface="Calibri"/>
              </a:rPr>
              <a:t>Page </a:t>
            </a:r>
            <a:r>
              <a:rPr lang="en-US" sz="1400" b="1" spc="-5" dirty="0">
                <a:latin typeface="Calibri"/>
                <a:cs typeface="Calibri"/>
              </a:rPr>
              <a:t>15</a:t>
            </a:r>
            <a:r>
              <a:rPr sz="1400" b="1" spc="-5" dirty="0">
                <a:latin typeface="Calibri"/>
                <a:cs typeface="Calibri"/>
              </a:rPr>
              <a:t>: </a:t>
            </a:r>
            <a:r>
              <a:rPr sz="1400" spc="-5" dirty="0">
                <a:latin typeface="Calibri"/>
                <a:cs typeface="Calibri"/>
              </a:rPr>
              <a:t>Food Cost </a:t>
            </a:r>
            <a:r>
              <a:rPr sz="1400" dirty="0">
                <a:latin typeface="Calibri"/>
                <a:cs typeface="Calibri"/>
              </a:rPr>
              <a:t>– </a:t>
            </a:r>
            <a:r>
              <a:rPr sz="1400" spc="-10" dirty="0">
                <a:latin typeface="Calibri"/>
                <a:cs typeface="Calibri"/>
              </a:rPr>
              <a:t>Prep</a:t>
            </a:r>
            <a:r>
              <a:rPr lang="en-US" sz="1400" spc="-10" dirty="0">
                <a:latin typeface="Calibri"/>
                <a:cs typeface="Calibri"/>
              </a:rPr>
              <a:t>  </a:t>
            </a:r>
            <a:endParaRPr lang="en-US" sz="1400" dirty="0">
              <a:latin typeface="Calibri"/>
              <a:cs typeface="Calibri"/>
            </a:endParaRPr>
          </a:p>
          <a:p>
            <a:pPr marL="114935" marR="4473575">
              <a:lnSpc>
                <a:spcPct val="150000"/>
              </a:lnSpc>
            </a:pPr>
            <a:r>
              <a:rPr sz="1400" b="1" spc="-10" dirty="0">
                <a:latin typeface="Calibri"/>
                <a:cs typeface="Calibri"/>
              </a:rPr>
              <a:t>Page </a:t>
            </a:r>
            <a:r>
              <a:rPr lang="en-US" sz="1400" b="1" spc="-5" dirty="0">
                <a:latin typeface="Calibri"/>
                <a:cs typeface="Calibri"/>
              </a:rPr>
              <a:t>16-17</a:t>
            </a:r>
            <a:r>
              <a:rPr sz="1400" b="1" spc="-5" dirty="0">
                <a:latin typeface="Calibri"/>
                <a:cs typeface="Calibri"/>
              </a:rPr>
              <a:t>: </a:t>
            </a:r>
            <a:r>
              <a:rPr sz="1400" spc="-5" dirty="0">
                <a:latin typeface="Calibri"/>
                <a:cs typeface="Calibri"/>
              </a:rPr>
              <a:t>Food Cost </a:t>
            </a:r>
            <a:r>
              <a:rPr sz="1400" dirty="0">
                <a:latin typeface="Calibri"/>
                <a:cs typeface="Calibri"/>
              </a:rPr>
              <a:t>–</a:t>
            </a:r>
            <a:r>
              <a:rPr sz="1400" spc="-65" dirty="0">
                <a:latin typeface="Calibri"/>
                <a:cs typeface="Calibri"/>
              </a:rPr>
              <a:t> </a:t>
            </a:r>
            <a:r>
              <a:rPr sz="1400" spc="-15" dirty="0">
                <a:latin typeface="Calibri"/>
                <a:cs typeface="Calibri"/>
              </a:rPr>
              <a:t>Waste</a:t>
            </a:r>
            <a:endParaRPr sz="1400" dirty="0">
              <a:latin typeface="Calibri"/>
              <a:cs typeface="Calibri"/>
            </a:endParaRPr>
          </a:p>
          <a:p>
            <a:pPr marL="114935">
              <a:lnSpc>
                <a:spcPct val="100000"/>
              </a:lnSpc>
              <a:spcBef>
                <a:spcPts val="840"/>
              </a:spcBef>
            </a:pPr>
            <a:r>
              <a:rPr sz="1400" b="1" spc="-10" dirty="0">
                <a:latin typeface="Calibri"/>
                <a:cs typeface="Calibri"/>
              </a:rPr>
              <a:t>Page </a:t>
            </a:r>
            <a:r>
              <a:rPr lang="en-US" sz="1400" b="1" spc="-5" dirty="0">
                <a:latin typeface="Calibri"/>
                <a:cs typeface="Calibri"/>
              </a:rPr>
              <a:t>18</a:t>
            </a:r>
            <a:r>
              <a:rPr sz="1400" b="1" spc="-5" dirty="0">
                <a:latin typeface="Calibri"/>
                <a:cs typeface="Calibri"/>
              </a:rPr>
              <a:t>: </a:t>
            </a:r>
            <a:r>
              <a:rPr lang="en-US" sz="1400" spc="-5" dirty="0">
                <a:latin typeface="Calibri"/>
                <a:cs typeface="Calibri"/>
              </a:rPr>
              <a:t>Food Cost - </a:t>
            </a:r>
            <a:r>
              <a:rPr sz="1400" spc="-5" dirty="0">
                <a:latin typeface="Calibri"/>
                <a:cs typeface="Calibri"/>
              </a:rPr>
              <a:t>Theft and</a:t>
            </a:r>
            <a:r>
              <a:rPr sz="1400" spc="5" dirty="0">
                <a:latin typeface="Calibri"/>
                <a:cs typeface="Calibri"/>
              </a:rPr>
              <a:t> </a:t>
            </a:r>
            <a:r>
              <a:rPr sz="1400" spc="-5" dirty="0">
                <a:latin typeface="Calibri"/>
                <a:cs typeface="Calibri"/>
              </a:rPr>
              <a:t>Discounts</a:t>
            </a:r>
            <a:endParaRPr sz="1400" dirty="0">
              <a:latin typeface="Calibri"/>
              <a:cs typeface="Calibri"/>
            </a:endParaRPr>
          </a:p>
          <a:p>
            <a:pPr marL="114935">
              <a:lnSpc>
                <a:spcPct val="100000"/>
              </a:lnSpc>
              <a:spcBef>
                <a:spcPts val="840"/>
              </a:spcBef>
            </a:pPr>
            <a:r>
              <a:rPr sz="1400" b="1" spc="-10" dirty="0">
                <a:latin typeface="Calibri"/>
                <a:cs typeface="Calibri"/>
              </a:rPr>
              <a:t>Page </a:t>
            </a:r>
            <a:r>
              <a:rPr lang="en-US" sz="1400" b="1" spc="-5" dirty="0">
                <a:latin typeface="Calibri"/>
                <a:cs typeface="Calibri"/>
              </a:rPr>
              <a:t>19-20</a:t>
            </a:r>
            <a:r>
              <a:rPr sz="1400" b="1" spc="-5" dirty="0">
                <a:latin typeface="Calibri"/>
                <a:cs typeface="Calibri"/>
              </a:rPr>
              <a:t>:</a:t>
            </a:r>
            <a:r>
              <a:rPr sz="1400" b="1" spc="-100" dirty="0">
                <a:latin typeface="Calibri"/>
                <a:cs typeface="Calibri"/>
              </a:rPr>
              <a:t> </a:t>
            </a:r>
            <a:r>
              <a:rPr sz="1400" dirty="0">
                <a:latin typeface="Calibri"/>
                <a:cs typeface="Calibri"/>
              </a:rPr>
              <a:t>Closing</a:t>
            </a:r>
          </a:p>
          <a:p>
            <a:pPr marL="114935">
              <a:lnSpc>
                <a:spcPct val="100000"/>
              </a:lnSpc>
              <a:spcBef>
                <a:spcPts val="840"/>
              </a:spcBef>
            </a:pPr>
            <a:r>
              <a:rPr sz="1400" b="1" spc="-10" dirty="0">
                <a:latin typeface="Calibri"/>
                <a:cs typeface="Calibri"/>
              </a:rPr>
              <a:t>Page </a:t>
            </a:r>
            <a:r>
              <a:rPr lang="en-US" sz="1400" b="1" spc="-5" dirty="0">
                <a:latin typeface="Calibri"/>
                <a:cs typeface="Calibri"/>
              </a:rPr>
              <a:t>21</a:t>
            </a:r>
            <a:r>
              <a:rPr sz="1400" b="1" spc="-5" dirty="0">
                <a:latin typeface="Calibri"/>
                <a:cs typeface="Calibri"/>
              </a:rPr>
              <a:t>:</a:t>
            </a:r>
            <a:r>
              <a:rPr sz="1400" b="1" spc="-60" dirty="0">
                <a:latin typeface="Calibri"/>
                <a:cs typeface="Calibri"/>
              </a:rPr>
              <a:t> </a:t>
            </a:r>
            <a:r>
              <a:rPr sz="1400" spc="-10" dirty="0">
                <a:latin typeface="Calibri"/>
                <a:cs typeface="Calibri"/>
              </a:rPr>
              <a:t>Culture</a:t>
            </a:r>
            <a:endParaRPr sz="1400" dirty="0">
              <a:latin typeface="Calibri"/>
              <a:cs typeface="Calibri"/>
            </a:endParaRPr>
          </a:p>
          <a:p>
            <a:pPr marL="114935" marR="4053840">
              <a:lnSpc>
                <a:spcPct val="150000"/>
              </a:lnSpc>
            </a:pPr>
            <a:r>
              <a:rPr lang="en-US" sz="1400" b="1" spc="-10" dirty="0">
                <a:latin typeface="Calibri"/>
                <a:cs typeface="Calibri"/>
              </a:rPr>
              <a:t>Page </a:t>
            </a:r>
            <a:r>
              <a:rPr lang="en-US" sz="1400" b="1" spc="-5" dirty="0">
                <a:latin typeface="Calibri"/>
                <a:cs typeface="Calibri"/>
              </a:rPr>
              <a:t>22: </a:t>
            </a:r>
            <a:r>
              <a:rPr lang="en-US" sz="1400" dirty="0">
                <a:latin typeface="Calibri"/>
                <a:cs typeface="Calibri"/>
              </a:rPr>
              <a:t>Misc. </a:t>
            </a:r>
            <a:r>
              <a:rPr lang="en-US" sz="1400" spc="-10" dirty="0">
                <a:latin typeface="Calibri"/>
                <a:cs typeface="Calibri"/>
              </a:rPr>
              <a:t>Tips, </a:t>
            </a:r>
            <a:r>
              <a:rPr lang="en-US" sz="1400" spc="-20" dirty="0">
                <a:latin typeface="Calibri"/>
                <a:cs typeface="Calibri"/>
              </a:rPr>
              <a:t>Tasks, </a:t>
            </a:r>
            <a:r>
              <a:rPr lang="en-US" sz="1400" spc="-5" dirty="0">
                <a:latin typeface="Calibri"/>
                <a:cs typeface="Calibri"/>
              </a:rPr>
              <a:t>and Notes </a:t>
            </a:r>
            <a:endParaRPr lang="en-US" sz="1400" spc="-10" dirty="0">
              <a:latin typeface="Calibri"/>
              <a:cs typeface="Calibri"/>
            </a:endParaRPr>
          </a:p>
          <a:p>
            <a:pPr marL="114935" marR="4053840">
              <a:lnSpc>
                <a:spcPct val="150000"/>
              </a:lnSpc>
            </a:pPr>
            <a:r>
              <a:rPr sz="1400" b="1" spc="-10" dirty="0">
                <a:latin typeface="Calibri"/>
                <a:cs typeface="Calibri"/>
              </a:rPr>
              <a:t>Page </a:t>
            </a:r>
            <a:r>
              <a:rPr lang="en-US" sz="1400" b="1" spc="-10" dirty="0">
                <a:latin typeface="Calibri"/>
                <a:cs typeface="Calibri"/>
              </a:rPr>
              <a:t>23-24</a:t>
            </a:r>
            <a:r>
              <a:rPr sz="1400" b="1" spc="-5" dirty="0">
                <a:latin typeface="Calibri"/>
                <a:cs typeface="Calibri"/>
              </a:rPr>
              <a:t>: </a:t>
            </a:r>
            <a:r>
              <a:rPr sz="1400" spc="-5" dirty="0">
                <a:latin typeface="Calibri"/>
                <a:cs typeface="Calibri"/>
              </a:rPr>
              <a:t>Labor Cost </a:t>
            </a:r>
            <a:r>
              <a:rPr sz="1400" dirty="0">
                <a:latin typeface="Calibri"/>
                <a:cs typeface="Calibri"/>
              </a:rPr>
              <a:t>– </a:t>
            </a:r>
            <a:r>
              <a:rPr sz="1400" spc="-5" dirty="0">
                <a:latin typeface="Calibri"/>
                <a:cs typeface="Calibri"/>
              </a:rPr>
              <a:t>Scheduling</a:t>
            </a:r>
            <a:endParaRPr lang="en-US" sz="1400" spc="-5" dirty="0">
              <a:latin typeface="Calibri"/>
              <a:cs typeface="Calibri"/>
            </a:endParaRPr>
          </a:p>
          <a:p>
            <a:pPr marL="114935" marR="4053840">
              <a:lnSpc>
                <a:spcPct val="150000"/>
              </a:lnSpc>
            </a:pPr>
            <a:r>
              <a:rPr lang="en-US" sz="1400" b="1" spc="-5" dirty="0">
                <a:latin typeface="Calibri"/>
                <a:cs typeface="Calibri"/>
              </a:rPr>
              <a:t>Page 25: </a:t>
            </a:r>
            <a:r>
              <a:rPr lang="en-US" sz="1400" spc="-5" dirty="0">
                <a:latin typeface="Calibri"/>
                <a:cs typeface="Calibri"/>
              </a:rPr>
              <a:t>R365</a:t>
            </a:r>
          </a:p>
          <a:p>
            <a:pPr marL="114935" marR="4053840">
              <a:lnSpc>
                <a:spcPct val="150000"/>
              </a:lnSpc>
            </a:pPr>
            <a:r>
              <a:rPr lang="en-US" sz="1400" b="1" spc="-5" dirty="0">
                <a:latin typeface="Calibri"/>
                <a:cs typeface="Calibri"/>
              </a:rPr>
              <a:t>Page 26: </a:t>
            </a:r>
            <a:r>
              <a:rPr lang="en-US" sz="1400" spc="-5" dirty="0">
                <a:latin typeface="Calibri"/>
                <a:cs typeface="Calibri"/>
              </a:rPr>
              <a:t>Aramark Credits</a:t>
            </a:r>
          </a:p>
          <a:p>
            <a:pPr marL="114935" marR="4053840">
              <a:lnSpc>
                <a:spcPct val="150000"/>
              </a:lnSpc>
            </a:pPr>
            <a:r>
              <a:rPr lang="en-US" sz="1400" b="1" spc="-5" dirty="0">
                <a:latin typeface="Calibri"/>
                <a:cs typeface="Calibri"/>
              </a:rPr>
              <a:t>Page 27: </a:t>
            </a:r>
            <a:r>
              <a:rPr lang="en-US" sz="1400" spc="-5" dirty="0">
                <a:latin typeface="Calibri"/>
                <a:cs typeface="Calibri"/>
              </a:rPr>
              <a:t>Order Taking Tablets</a:t>
            </a:r>
          </a:p>
          <a:p>
            <a:pPr marL="114935" marR="4053840">
              <a:lnSpc>
                <a:spcPct val="150000"/>
              </a:lnSpc>
            </a:pPr>
            <a:r>
              <a:rPr lang="en-US" sz="1400" b="1" spc="-5" dirty="0">
                <a:latin typeface="Calibri"/>
                <a:cs typeface="Calibri"/>
              </a:rPr>
              <a:t>Page 28: </a:t>
            </a:r>
            <a:r>
              <a:rPr lang="en-US" sz="1400" spc="-5" dirty="0" err="1">
                <a:latin typeface="Calibri"/>
                <a:cs typeface="Calibri"/>
              </a:rPr>
              <a:t>ezCater</a:t>
            </a:r>
            <a:endParaRPr lang="en-US" sz="1400" spc="-10" dirty="0">
              <a:latin typeface="Calibri"/>
              <a:cs typeface="Calibri"/>
            </a:endParaRPr>
          </a:p>
          <a:p>
            <a:pPr marL="114935" marR="4053840">
              <a:lnSpc>
                <a:spcPct val="150000"/>
              </a:lnSpc>
            </a:pPr>
            <a:r>
              <a:rPr lang="en-US" sz="1400" b="1" spc="-5" dirty="0">
                <a:latin typeface="Calibri"/>
                <a:cs typeface="Calibri"/>
              </a:rPr>
              <a:t>Page 29: </a:t>
            </a:r>
            <a:r>
              <a:rPr lang="en-US" sz="1400" spc="-5" dirty="0">
                <a:latin typeface="Calibri"/>
                <a:cs typeface="Calibri"/>
              </a:rPr>
              <a:t>Fundraisers</a:t>
            </a:r>
            <a:endParaRPr lang="en-US" sz="1400" spc="-5" dirty="0">
              <a:cs typeface="Calibri"/>
            </a:endParaRPr>
          </a:p>
          <a:p>
            <a:pPr marL="114935" marR="4053840">
              <a:lnSpc>
                <a:spcPct val="150000"/>
              </a:lnSpc>
            </a:pPr>
            <a:r>
              <a:rPr lang="en-US" sz="1400" spc="-5" dirty="0">
                <a:latin typeface="Calibri"/>
                <a:cs typeface="Calibri"/>
              </a:rPr>
              <a:t>   </a:t>
            </a:r>
            <a:endParaRPr lang="en-US" sz="1400" spc="-1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a:t>
            </a:fld>
            <a:endParaRPr spc="1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98374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27190" cy="9203417"/>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Closing</a:t>
            </a:r>
            <a:endParaRPr sz="1800" dirty="0">
              <a:latin typeface="Calibri"/>
              <a:cs typeface="Calibri"/>
            </a:endParaRPr>
          </a:p>
          <a:p>
            <a:pPr marL="205739">
              <a:lnSpc>
                <a:spcPct val="100000"/>
              </a:lnSpc>
              <a:tabLst>
                <a:tab pos="492125" algn="l"/>
                <a:tab pos="492759" algn="l"/>
              </a:tabLst>
            </a:pPr>
            <a:endParaRPr lang="en-US" sz="2100" dirty="0">
              <a:latin typeface="Calibri"/>
              <a:cs typeface="Calibri"/>
            </a:endParaRPr>
          </a:p>
          <a:p>
            <a:pPr marL="205739">
              <a:lnSpc>
                <a:spcPct val="100000"/>
              </a:lnSpc>
              <a:tabLst>
                <a:tab pos="492125" algn="l"/>
                <a:tab pos="492759" algn="l"/>
              </a:tabLst>
            </a:pPr>
            <a:endParaRPr lang="en-US" sz="1400" b="1" dirty="0">
              <a:solidFill>
                <a:srgbClr val="DE0028"/>
              </a:solidFill>
              <a:latin typeface="Calibri"/>
              <a:cs typeface="Calibri"/>
            </a:endParaRP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I start my closing around eight in the evening. It really depends on how busy we are. I normally have a brief meeting with all my closer’s assigning them their closing duties for the evening. Really it’s a pep talk getting everyone enthusiastic about getting a timely close done. My goal is not only timely closes but also efficient closes that meet the Freddy’s standards and the standards set forth by the Director of Operations Steven Young.</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As mentioned above getting everyone excited about the close is first and foremost. I believe it actually is the most important aspect of a timely close. Enticing the team members in being both efficient and speedy. Morale must be high and everyone must work as a team. I’ve discovered that morale is boosted by getting out in lobby and leading the charge working side by side with your closer’s urging them on that the team is much more productive.</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Think of it as a pit crew in NASCAR. They do their jobs with the upmost speed and accuracy. If we take on the close every night with the same energy as a pit crew it will be discover that they’ll get faster and closes will not only meet the standards of a good close but will become exceptional closes.</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Drive side vents down at 8:30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Grill vents down 9:00</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Fry vents down 9:30</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Hotdog hutch / chili pot cleaned 9:30</a:t>
            </a:r>
          </a:p>
          <a:p>
            <a:pPr marL="342900" marR="0" lvl="0" indent="-342900">
              <a:lnSpc>
                <a:spcPct val="115000"/>
              </a:lnSpc>
              <a:spcBef>
                <a:spcPts val="0"/>
              </a:spcBef>
              <a:spcAft>
                <a:spcPts val="0"/>
              </a:spcAft>
              <a:buFont typeface="+mj-lt"/>
              <a:buAutoNum type="arabicPeriod"/>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Mop buckets prepared mops rinsed and ready/brooms dustpans ready/silver shine and towels ready 9:45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Make half wrapped and cleaned 9:40</a:t>
            </a:r>
          </a:p>
          <a:p>
            <a:pPr marL="68580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68580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custard machine ready for tear down one hour prior to close depending on weather and business for that day. Have custard made for remaining hour and if rerun has been done through out the day it is not a problem to have half a bucket of vanilla and one fourth bucket of chocolate made and can be used next morning as rerun.</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cold line half wrap everything and take all utensils back to dish. Have them bring up three new scoops to be used for any custard orders between 9:30 and 10:00. I’ve found that three scoops is all that is needed.</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fresh sanitizer brought up around 9:30 with fresh towel. Have one cold liner wipe every single table down along with salt and pepper shakers and table tents.</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vacuum brought to front at 9:30 and if there are guests in the lobby I’ll have a team member roll one up at a time and take to back hall and begin vacuuming. </a:t>
            </a: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cold liners stock everything starting at 8:00.</a:t>
            </a:r>
            <a:endParaRPr sz="12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20</a:t>
            </a:fld>
            <a:endParaRPr spc="10" dirty="0"/>
          </a:p>
        </p:txBody>
      </p:sp>
    </p:spTree>
    <p:extLst>
      <p:ext uri="{BB962C8B-B14F-4D97-AF65-F5344CB8AC3E}">
        <p14:creationId xmlns:p14="http://schemas.microsoft.com/office/powerpoint/2010/main" val="3558486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00203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694170" cy="447421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Culture</a:t>
            </a:r>
            <a:endParaRPr sz="1800">
              <a:latin typeface="Calibri"/>
              <a:cs typeface="Calibri"/>
            </a:endParaRPr>
          </a:p>
          <a:p>
            <a:pPr>
              <a:lnSpc>
                <a:spcPct val="100000"/>
              </a:lnSpc>
              <a:spcBef>
                <a:spcPts val="55"/>
              </a:spcBef>
            </a:pPr>
            <a:endParaRPr sz="2100">
              <a:latin typeface="Calibri"/>
              <a:cs typeface="Calibri"/>
            </a:endParaRPr>
          </a:p>
          <a:p>
            <a:pPr marL="492759" marR="39370" indent="-287020">
              <a:lnSpc>
                <a:spcPct val="100000"/>
              </a:lnSpc>
              <a:buFont typeface="Arial"/>
              <a:buChar char="•"/>
              <a:tabLst>
                <a:tab pos="492125" algn="l"/>
                <a:tab pos="492759" algn="l"/>
              </a:tabLst>
            </a:pPr>
            <a:r>
              <a:rPr sz="1400" b="1" dirty="0">
                <a:latin typeface="Calibri"/>
                <a:cs typeface="Calibri"/>
              </a:rPr>
              <a:t>One on </a:t>
            </a:r>
            <a:r>
              <a:rPr sz="1400" b="1" spc="-15" dirty="0">
                <a:latin typeface="Calibri"/>
                <a:cs typeface="Calibri"/>
              </a:rPr>
              <a:t>one’s: </a:t>
            </a:r>
            <a:r>
              <a:rPr sz="1400" spc="-10" dirty="0">
                <a:latin typeface="Calibri"/>
                <a:cs typeface="Calibri"/>
              </a:rPr>
              <a:t>Always </a:t>
            </a:r>
            <a:r>
              <a:rPr sz="1400" spc="-15" dirty="0">
                <a:latin typeface="Calibri"/>
                <a:cs typeface="Calibri"/>
              </a:rPr>
              <a:t>have </a:t>
            </a:r>
            <a:r>
              <a:rPr sz="1400" dirty="0">
                <a:latin typeface="Calibri"/>
                <a:cs typeface="Calibri"/>
              </a:rPr>
              <a:t>1 on </a:t>
            </a:r>
            <a:r>
              <a:rPr sz="1400" spc="-5" dirty="0">
                <a:latin typeface="Calibri"/>
                <a:cs typeface="Calibri"/>
              </a:rPr>
              <a:t>1's </a:t>
            </a:r>
            <a:r>
              <a:rPr sz="1400" dirty="0">
                <a:latin typeface="Calibri"/>
                <a:cs typeface="Calibri"/>
              </a:rPr>
              <a:t>with </a:t>
            </a:r>
            <a:r>
              <a:rPr sz="1400" spc="-5" dirty="0">
                <a:latin typeface="Calibri"/>
                <a:cs typeface="Calibri"/>
              </a:rPr>
              <a:t>your team, </a:t>
            </a:r>
            <a:r>
              <a:rPr sz="1400" dirty="0">
                <a:latin typeface="Calibri"/>
                <a:cs typeface="Calibri"/>
              </a:rPr>
              <a:t>especially </a:t>
            </a:r>
            <a:r>
              <a:rPr sz="1400" spc="-5" dirty="0">
                <a:latin typeface="Calibri"/>
                <a:cs typeface="Calibri"/>
              </a:rPr>
              <a:t>those </a:t>
            </a:r>
            <a:r>
              <a:rPr sz="1400" dirty="0">
                <a:latin typeface="Calibri"/>
                <a:cs typeface="Calibri"/>
              </a:rPr>
              <a:t>with </a:t>
            </a:r>
            <a:r>
              <a:rPr sz="1400" spc="-5" dirty="0">
                <a:latin typeface="Calibri"/>
                <a:cs typeface="Calibri"/>
              </a:rPr>
              <a:t>potential.  Discuss </a:t>
            </a:r>
            <a:r>
              <a:rPr sz="1400" b="1" spc="-5" dirty="0">
                <a:latin typeface="Calibri"/>
                <a:cs typeface="Calibri"/>
              </a:rPr>
              <a:t>growth </a:t>
            </a:r>
            <a:r>
              <a:rPr sz="1400" dirty="0">
                <a:latin typeface="Calibri"/>
                <a:cs typeface="Calibri"/>
              </a:rPr>
              <a:t>with </a:t>
            </a:r>
            <a:r>
              <a:rPr sz="1400" spc="-5" dirty="0">
                <a:latin typeface="Calibri"/>
                <a:cs typeface="Calibri"/>
              </a:rPr>
              <a:t>High </a:t>
            </a:r>
            <a:r>
              <a:rPr sz="1400" spc="-10" dirty="0">
                <a:latin typeface="Calibri"/>
                <a:cs typeface="Calibri"/>
              </a:rPr>
              <a:t>Performance </a:t>
            </a:r>
            <a:r>
              <a:rPr sz="1400" spc="-5" dirty="0">
                <a:latin typeface="Calibri"/>
                <a:cs typeface="Calibri"/>
              </a:rPr>
              <a:t>Candidates, and </a:t>
            </a:r>
            <a:r>
              <a:rPr sz="1400" b="1" spc="-5" dirty="0">
                <a:latin typeface="Calibri"/>
                <a:cs typeface="Calibri"/>
              </a:rPr>
              <a:t>store improvement </a:t>
            </a:r>
            <a:r>
              <a:rPr sz="1400" dirty="0">
                <a:latin typeface="Calibri"/>
                <a:cs typeface="Calibri"/>
              </a:rPr>
              <a:t>with </a:t>
            </a:r>
            <a:r>
              <a:rPr sz="1400" spc="-5" dirty="0">
                <a:latin typeface="Calibri"/>
                <a:cs typeface="Calibri"/>
              </a:rPr>
              <a:t>Low  </a:t>
            </a:r>
            <a:r>
              <a:rPr sz="1400" spc="-10" dirty="0">
                <a:latin typeface="Calibri"/>
                <a:cs typeface="Calibri"/>
              </a:rPr>
              <a:t>Performance</a:t>
            </a:r>
            <a:r>
              <a:rPr sz="1400" spc="-25" dirty="0">
                <a:latin typeface="Calibri"/>
                <a:cs typeface="Calibri"/>
              </a:rPr>
              <a:t> </a:t>
            </a:r>
            <a:r>
              <a:rPr sz="1400" spc="-5" dirty="0">
                <a:latin typeface="Calibri"/>
                <a:cs typeface="Calibri"/>
              </a:rPr>
              <a:t>Candidates.</a:t>
            </a:r>
            <a:endParaRPr sz="1400">
              <a:latin typeface="Calibri"/>
              <a:cs typeface="Calibri"/>
            </a:endParaRPr>
          </a:p>
          <a:p>
            <a:pPr marL="492759" marR="5080" indent="-287020">
              <a:lnSpc>
                <a:spcPct val="100000"/>
              </a:lnSpc>
              <a:spcBef>
                <a:spcPts val="5"/>
              </a:spcBef>
              <a:buFont typeface="Arial"/>
              <a:buChar char="•"/>
              <a:tabLst>
                <a:tab pos="492125" algn="l"/>
                <a:tab pos="492759" algn="l"/>
              </a:tabLst>
            </a:pPr>
            <a:r>
              <a:rPr sz="1400" b="1" spc="-5" dirty="0">
                <a:latin typeface="Calibri"/>
                <a:cs typeface="Calibri"/>
              </a:rPr>
              <a:t>Recruit where you live: </a:t>
            </a:r>
            <a:r>
              <a:rPr sz="1400" spc="-5" dirty="0">
                <a:latin typeface="Calibri"/>
                <a:cs typeface="Calibri"/>
              </a:rPr>
              <a:t>Recruit </a:t>
            </a:r>
            <a:r>
              <a:rPr sz="1400" spc="-10" dirty="0">
                <a:latin typeface="Calibri"/>
                <a:cs typeface="Calibri"/>
              </a:rPr>
              <a:t>at </a:t>
            </a:r>
            <a:r>
              <a:rPr sz="1400" spc="-5" dirty="0">
                <a:latin typeface="Calibri"/>
                <a:cs typeface="Calibri"/>
              </a:rPr>
              <a:t>other Quick </a:t>
            </a:r>
            <a:r>
              <a:rPr sz="1400" dirty="0">
                <a:latin typeface="Calibri"/>
                <a:cs typeface="Calibri"/>
              </a:rPr>
              <a:t>Service </a:t>
            </a:r>
            <a:r>
              <a:rPr sz="1400" spc="-10" dirty="0">
                <a:latin typeface="Calibri"/>
                <a:cs typeface="Calibri"/>
              </a:rPr>
              <a:t>Restaurants </a:t>
            </a:r>
            <a:r>
              <a:rPr sz="1400" dirty="0">
                <a:latin typeface="Calibri"/>
                <a:cs typeface="Calibri"/>
              </a:rPr>
              <a:t>when </a:t>
            </a:r>
            <a:r>
              <a:rPr sz="1400" spc="-5" dirty="0">
                <a:latin typeface="Calibri"/>
                <a:cs typeface="Calibri"/>
              </a:rPr>
              <a:t>off the clock.  The best </a:t>
            </a:r>
            <a:r>
              <a:rPr sz="1400" dirty="0">
                <a:latin typeface="Calibri"/>
                <a:cs typeface="Calibri"/>
              </a:rPr>
              <a:t>people </a:t>
            </a:r>
            <a:r>
              <a:rPr sz="1400" spc="-5" dirty="0">
                <a:latin typeface="Calibri"/>
                <a:cs typeface="Calibri"/>
              </a:rPr>
              <a:t>usually already </a:t>
            </a:r>
            <a:r>
              <a:rPr sz="1400" spc="-15" dirty="0">
                <a:latin typeface="Calibri"/>
                <a:cs typeface="Calibri"/>
              </a:rPr>
              <a:t>have</a:t>
            </a:r>
            <a:r>
              <a:rPr sz="1400" spc="35" dirty="0">
                <a:latin typeface="Calibri"/>
                <a:cs typeface="Calibri"/>
              </a:rPr>
              <a:t> </a:t>
            </a:r>
            <a:r>
              <a:rPr sz="1400" spc="-5" dirty="0">
                <a:latin typeface="Calibri"/>
                <a:cs typeface="Calibri"/>
              </a:rPr>
              <a:t>jobs.</a:t>
            </a:r>
            <a:endParaRPr sz="1400">
              <a:latin typeface="Calibri"/>
              <a:cs typeface="Calibri"/>
            </a:endParaRPr>
          </a:p>
          <a:p>
            <a:pPr marL="492759" marR="43180" indent="-287020">
              <a:lnSpc>
                <a:spcPct val="100000"/>
              </a:lnSpc>
              <a:buFont typeface="Arial"/>
              <a:buChar char="•"/>
              <a:tabLst>
                <a:tab pos="492125" algn="l"/>
                <a:tab pos="492759" algn="l"/>
              </a:tabLst>
            </a:pPr>
            <a:r>
              <a:rPr sz="1400" b="1" spc="-5" dirty="0">
                <a:latin typeface="Calibri"/>
                <a:cs typeface="Calibri"/>
              </a:rPr>
              <a:t>Recruit </a:t>
            </a:r>
            <a:r>
              <a:rPr sz="1400" b="1" dirty="0">
                <a:latin typeface="Calibri"/>
                <a:cs typeface="Calibri"/>
              </a:rPr>
              <a:t>inside </a:t>
            </a:r>
            <a:r>
              <a:rPr sz="1400" b="1" spc="-5" dirty="0">
                <a:latin typeface="Calibri"/>
                <a:cs typeface="Calibri"/>
              </a:rPr>
              <a:t>your </a:t>
            </a:r>
            <a:r>
              <a:rPr sz="1400" b="1" spc="-10" dirty="0">
                <a:latin typeface="Calibri"/>
                <a:cs typeface="Calibri"/>
              </a:rPr>
              <a:t>restaurant: </a:t>
            </a:r>
            <a:r>
              <a:rPr sz="1400" spc="-25" dirty="0">
                <a:latin typeface="Calibri"/>
                <a:cs typeface="Calibri"/>
              </a:rPr>
              <a:t>We </a:t>
            </a:r>
            <a:r>
              <a:rPr sz="1400" spc="-5" dirty="0">
                <a:latin typeface="Calibri"/>
                <a:cs typeface="Calibri"/>
              </a:rPr>
              <a:t>see 400-500 guests every </a:t>
            </a:r>
            <a:r>
              <a:rPr sz="1400" spc="-35" dirty="0">
                <a:latin typeface="Calibri"/>
                <a:cs typeface="Calibri"/>
              </a:rPr>
              <a:t>day. </a:t>
            </a:r>
            <a:r>
              <a:rPr sz="1400" dirty="0">
                <a:latin typeface="Calibri"/>
                <a:cs typeface="Calibri"/>
              </a:rPr>
              <a:t>How </a:t>
            </a:r>
            <a:r>
              <a:rPr sz="1400" spc="-10" dirty="0">
                <a:latin typeface="Calibri"/>
                <a:cs typeface="Calibri"/>
              </a:rPr>
              <a:t>many </a:t>
            </a:r>
            <a:r>
              <a:rPr sz="1400" spc="-5" dirty="0">
                <a:latin typeface="Calibri"/>
                <a:cs typeface="Calibri"/>
              </a:rPr>
              <a:t>of these  </a:t>
            </a:r>
            <a:r>
              <a:rPr sz="1400" spc="-10" dirty="0">
                <a:latin typeface="Calibri"/>
                <a:cs typeface="Calibri"/>
              </a:rPr>
              <a:t>are </a:t>
            </a:r>
            <a:r>
              <a:rPr sz="1400" dirty="0">
                <a:latin typeface="Calibri"/>
                <a:cs typeface="Calibri"/>
              </a:rPr>
              <a:t>sharp </a:t>
            </a:r>
            <a:r>
              <a:rPr sz="1400" spc="-5" dirty="0">
                <a:latin typeface="Calibri"/>
                <a:cs typeface="Calibri"/>
              </a:rPr>
              <a:t>looking </a:t>
            </a:r>
            <a:r>
              <a:rPr sz="1400" dirty="0">
                <a:latin typeface="Calibri"/>
                <a:cs typeface="Calibri"/>
              </a:rPr>
              <a:t>people </a:t>
            </a:r>
            <a:r>
              <a:rPr sz="1400" spc="-5" dirty="0">
                <a:latin typeface="Calibri"/>
                <a:cs typeface="Calibri"/>
              </a:rPr>
              <a:t>that you would love </a:t>
            </a:r>
            <a:r>
              <a:rPr sz="1400" spc="-10" dirty="0">
                <a:latin typeface="Calibri"/>
                <a:cs typeface="Calibri"/>
              </a:rPr>
              <a:t>to </a:t>
            </a:r>
            <a:r>
              <a:rPr sz="1400" spc="-15" dirty="0">
                <a:latin typeface="Calibri"/>
                <a:cs typeface="Calibri"/>
              </a:rPr>
              <a:t>have </a:t>
            </a:r>
            <a:r>
              <a:rPr sz="1400" dirty="0">
                <a:latin typeface="Calibri"/>
                <a:cs typeface="Calibri"/>
              </a:rPr>
              <a:t>on </a:t>
            </a:r>
            <a:r>
              <a:rPr sz="1400" spc="-5" dirty="0">
                <a:latin typeface="Calibri"/>
                <a:cs typeface="Calibri"/>
              </a:rPr>
              <a:t>your team. </a:t>
            </a:r>
            <a:r>
              <a:rPr sz="1400" spc="-15" dirty="0">
                <a:latin typeface="Calibri"/>
                <a:cs typeface="Calibri"/>
              </a:rPr>
              <a:t>Even </a:t>
            </a:r>
            <a:r>
              <a:rPr sz="1400" dirty="0">
                <a:latin typeface="Calibri"/>
                <a:cs typeface="Calibri"/>
              </a:rPr>
              <a:t>if </a:t>
            </a:r>
            <a:r>
              <a:rPr sz="1400" spc="-5" dirty="0">
                <a:latin typeface="Calibri"/>
                <a:cs typeface="Calibri"/>
              </a:rPr>
              <a:t>only </a:t>
            </a:r>
            <a:r>
              <a:rPr sz="1400" dirty="0">
                <a:latin typeface="Calibri"/>
                <a:cs typeface="Calibri"/>
              </a:rPr>
              <a:t>1%  </a:t>
            </a:r>
            <a:r>
              <a:rPr sz="1400" spc="-10" dirty="0">
                <a:latin typeface="Calibri"/>
                <a:cs typeface="Calibri"/>
              </a:rPr>
              <a:t>were interested, </a:t>
            </a:r>
            <a:r>
              <a:rPr sz="1400" spc="-5" dirty="0">
                <a:latin typeface="Calibri"/>
                <a:cs typeface="Calibri"/>
              </a:rPr>
              <a:t>that </a:t>
            </a:r>
            <a:r>
              <a:rPr sz="1400" dirty="0">
                <a:latin typeface="Calibri"/>
                <a:cs typeface="Calibri"/>
              </a:rPr>
              <a:t>is </a:t>
            </a:r>
            <a:r>
              <a:rPr sz="1400" spc="-5" dirty="0">
                <a:latin typeface="Calibri"/>
                <a:cs typeface="Calibri"/>
              </a:rPr>
              <a:t>4-5 possibilities every </a:t>
            </a:r>
            <a:r>
              <a:rPr sz="1400" spc="-35" dirty="0">
                <a:latin typeface="Calibri"/>
                <a:cs typeface="Calibri"/>
              </a:rPr>
              <a:t>day. </a:t>
            </a:r>
            <a:r>
              <a:rPr sz="1400" spc="-5" dirty="0">
                <a:latin typeface="Calibri"/>
                <a:cs typeface="Calibri"/>
              </a:rPr>
              <a:t>That </a:t>
            </a:r>
            <a:r>
              <a:rPr sz="1400" dirty="0">
                <a:latin typeface="Calibri"/>
                <a:cs typeface="Calibri"/>
              </a:rPr>
              <a:t>is </a:t>
            </a:r>
            <a:r>
              <a:rPr sz="1400" spc="-10" dirty="0">
                <a:latin typeface="Calibri"/>
                <a:cs typeface="Calibri"/>
              </a:rPr>
              <a:t>exciting to </a:t>
            </a:r>
            <a:r>
              <a:rPr sz="1400" spc="-5" dirty="0">
                <a:latin typeface="Calibri"/>
                <a:cs typeface="Calibri"/>
              </a:rPr>
              <a:t>think</a:t>
            </a:r>
            <a:r>
              <a:rPr sz="1400" spc="195" dirty="0">
                <a:latin typeface="Calibri"/>
                <a:cs typeface="Calibri"/>
              </a:rPr>
              <a:t> </a:t>
            </a:r>
            <a:r>
              <a:rPr sz="1400" spc="-5" dirty="0">
                <a:latin typeface="Calibri"/>
                <a:cs typeface="Calibri"/>
              </a:rPr>
              <a:t>about.</a:t>
            </a:r>
            <a:endParaRPr sz="1400">
              <a:latin typeface="Calibri"/>
              <a:cs typeface="Calibri"/>
            </a:endParaRPr>
          </a:p>
          <a:p>
            <a:pPr marL="492759" marR="27940" indent="-287020">
              <a:lnSpc>
                <a:spcPct val="100000"/>
              </a:lnSpc>
              <a:buFont typeface="Arial"/>
              <a:buChar char="•"/>
              <a:tabLst>
                <a:tab pos="492125" algn="l"/>
                <a:tab pos="492759" algn="l"/>
              </a:tabLst>
            </a:pPr>
            <a:r>
              <a:rPr sz="1400" b="1" spc="-5" dirty="0">
                <a:latin typeface="Calibri"/>
                <a:cs typeface="Calibri"/>
              </a:rPr>
              <a:t>Swearing: </a:t>
            </a:r>
            <a:r>
              <a:rPr sz="1400" spc="-5" dirty="0">
                <a:latin typeface="Calibri"/>
                <a:cs typeface="Calibri"/>
              </a:rPr>
              <a:t>should be documented </a:t>
            </a:r>
            <a:r>
              <a:rPr sz="1400" dirty="0">
                <a:latin typeface="Calibri"/>
                <a:cs typeface="Calibri"/>
              </a:rPr>
              <a:t>as a </a:t>
            </a:r>
            <a:r>
              <a:rPr sz="1400" spc="-5" dirty="0">
                <a:latin typeface="Calibri"/>
                <a:cs typeface="Calibri"/>
              </a:rPr>
              <a:t>write-up every single time. It </a:t>
            </a:r>
            <a:r>
              <a:rPr sz="1400" dirty="0">
                <a:latin typeface="Calibri"/>
                <a:cs typeface="Calibri"/>
              </a:rPr>
              <a:t>is </a:t>
            </a:r>
            <a:r>
              <a:rPr sz="1400" spc="-5" dirty="0">
                <a:latin typeface="Calibri"/>
                <a:cs typeface="Calibri"/>
              </a:rPr>
              <a:t>not part of our  </a:t>
            </a:r>
            <a:r>
              <a:rPr sz="1400" spc="-10" dirty="0">
                <a:latin typeface="Calibri"/>
                <a:cs typeface="Calibri"/>
              </a:rPr>
              <a:t>culture </a:t>
            </a:r>
            <a:r>
              <a:rPr sz="1400" dirty="0">
                <a:latin typeface="Calibri"/>
                <a:cs typeface="Calibri"/>
              </a:rPr>
              <a:t>as it is </a:t>
            </a:r>
            <a:r>
              <a:rPr sz="1400" spc="-10" dirty="0">
                <a:latin typeface="Calibri"/>
                <a:cs typeface="Calibri"/>
              </a:rPr>
              <a:t>inappropriate </a:t>
            </a:r>
            <a:r>
              <a:rPr sz="1400" spc="-5" dirty="0">
                <a:latin typeface="Calibri"/>
                <a:cs typeface="Calibri"/>
              </a:rPr>
              <a:t>and</a:t>
            </a:r>
            <a:r>
              <a:rPr sz="1400" spc="50" dirty="0">
                <a:latin typeface="Calibri"/>
                <a:cs typeface="Calibri"/>
              </a:rPr>
              <a:t> </a:t>
            </a:r>
            <a:r>
              <a:rPr sz="1400" spc="-5" dirty="0">
                <a:latin typeface="Calibri"/>
                <a:cs typeface="Calibri"/>
              </a:rPr>
              <a:t>unprofessional.</a:t>
            </a:r>
            <a:endParaRPr sz="140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Celebrate </a:t>
            </a:r>
            <a:r>
              <a:rPr sz="1400" b="1" spc="-5" dirty="0">
                <a:latin typeface="Calibri"/>
                <a:cs typeface="Calibri"/>
              </a:rPr>
              <a:t>Birthdays </a:t>
            </a:r>
            <a:r>
              <a:rPr sz="1400" dirty="0">
                <a:latin typeface="Calibri"/>
                <a:cs typeface="Calibri"/>
              </a:rPr>
              <a:t>– </a:t>
            </a:r>
            <a:r>
              <a:rPr sz="1400" spc="-15" dirty="0">
                <a:latin typeface="Calibri"/>
                <a:cs typeface="Calibri"/>
              </a:rPr>
              <a:t>Cake, </a:t>
            </a:r>
            <a:r>
              <a:rPr sz="1400" spc="-10" dirty="0">
                <a:latin typeface="Calibri"/>
                <a:cs typeface="Calibri"/>
              </a:rPr>
              <a:t>Cupcakes, </a:t>
            </a:r>
            <a:r>
              <a:rPr sz="1400" spc="-5" dirty="0">
                <a:latin typeface="Calibri"/>
                <a:cs typeface="Calibri"/>
              </a:rPr>
              <a:t>Birthday </a:t>
            </a:r>
            <a:r>
              <a:rPr sz="1400" spc="-10" dirty="0">
                <a:latin typeface="Calibri"/>
                <a:cs typeface="Calibri"/>
              </a:rPr>
              <a:t>Cards</a:t>
            </a:r>
            <a:r>
              <a:rPr sz="1400" spc="5" dirty="0">
                <a:latin typeface="Calibri"/>
                <a:cs typeface="Calibri"/>
              </a:rPr>
              <a:t> </a:t>
            </a:r>
            <a:r>
              <a:rPr sz="1400" spc="-15" dirty="0">
                <a:latin typeface="Calibri"/>
                <a:cs typeface="Calibri"/>
              </a:rPr>
              <a:t>etc.</a:t>
            </a:r>
            <a:endParaRPr sz="1400">
              <a:latin typeface="Calibri"/>
              <a:cs typeface="Calibri"/>
            </a:endParaRPr>
          </a:p>
          <a:p>
            <a:pPr marL="492759" marR="57785" indent="-287020">
              <a:lnSpc>
                <a:spcPct val="100000"/>
              </a:lnSpc>
              <a:buFont typeface="Arial"/>
              <a:buChar char="•"/>
              <a:tabLst>
                <a:tab pos="492125" algn="l"/>
                <a:tab pos="492759" algn="l"/>
              </a:tabLst>
            </a:pPr>
            <a:r>
              <a:rPr sz="1400" b="1" dirty="0">
                <a:latin typeface="Calibri"/>
                <a:cs typeface="Calibri"/>
              </a:rPr>
              <a:t>Guest </a:t>
            </a:r>
            <a:r>
              <a:rPr sz="1400" b="1" spc="-5" dirty="0">
                <a:latin typeface="Calibri"/>
                <a:cs typeface="Calibri"/>
              </a:rPr>
              <a:t>Comments: </a:t>
            </a:r>
            <a:r>
              <a:rPr sz="1400" spc="-10" dirty="0">
                <a:latin typeface="Calibri"/>
                <a:cs typeface="Calibri"/>
              </a:rPr>
              <a:t>Operate </a:t>
            </a:r>
            <a:r>
              <a:rPr sz="1400" spc="-5" dirty="0">
                <a:latin typeface="Calibri"/>
                <a:cs typeface="Calibri"/>
              </a:rPr>
              <a:t>under </a:t>
            </a:r>
            <a:r>
              <a:rPr sz="1400" dirty="0">
                <a:latin typeface="Calibri"/>
                <a:cs typeface="Calibri"/>
              </a:rPr>
              <a:t>an </a:t>
            </a:r>
            <a:r>
              <a:rPr sz="1400" spc="-5" dirty="0">
                <a:latin typeface="Calibri"/>
                <a:cs typeface="Calibri"/>
              </a:rPr>
              <a:t>80/20 </a:t>
            </a:r>
            <a:r>
              <a:rPr sz="1400" dirty="0">
                <a:latin typeface="Calibri"/>
                <a:cs typeface="Calibri"/>
              </a:rPr>
              <a:t>rule </a:t>
            </a:r>
            <a:r>
              <a:rPr sz="1400" spc="-5" dirty="0">
                <a:latin typeface="Calibri"/>
                <a:cs typeface="Calibri"/>
              </a:rPr>
              <a:t>of positive/negative comments. </a:t>
            </a:r>
            <a:r>
              <a:rPr sz="1400" dirty="0">
                <a:latin typeface="Calibri"/>
                <a:cs typeface="Calibri"/>
              </a:rPr>
              <a:t>Look  </a:t>
            </a:r>
            <a:r>
              <a:rPr sz="1400" spc="-10" dirty="0">
                <a:latin typeface="Calibri"/>
                <a:cs typeface="Calibri"/>
              </a:rPr>
              <a:t>for </a:t>
            </a:r>
            <a:r>
              <a:rPr sz="1400" spc="-5" dirty="0">
                <a:latin typeface="Calibri"/>
                <a:cs typeface="Calibri"/>
              </a:rPr>
              <a:t>things that your team </a:t>
            </a:r>
            <a:r>
              <a:rPr sz="1400" dirty="0">
                <a:latin typeface="Calibri"/>
                <a:cs typeface="Calibri"/>
              </a:rPr>
              <a:t>is </a:t>
            </a:r>
            <a:r>
              <a:rPr sz="1400" spc="-5" dirty="0">
                <a:latin typeface="Calibri"/>
                <a:cs typeface="Calibri"/>
              </a:rPr>
              <a:t>doing </a:t>
            </a:r>
            <a:r>
              <a:rPr sz="1400" b="1" spc="-5" dirty="0">
                <a:latin typeface="Calibri"/>
                <a:cs typeface="Calibri"/>
              </a:rPr>
              <a:t>right </a:t>
            </a:r>
            <a:r>
              <a:rPr sz="1400" spc="-10" dirty="0">
                <a:latin typeface="Calibri"/>
                <a:cs typeface="Calibri"/>
              </a:rPr>
              <a:t>before </a:t>
            </a:r>
            <a:r>
              <a:rPr sz="1400" spc="-5" dirty="0">
                <a:latin typeface="Calibri"/>
                <a:cs typeface="Calibri"/>
              </a:rPr>
              <a:t>you </a:t>
            </a:r>
            <a:r>
              <a:rPr sz="1400" i="1" spc="-5" dirty="0">
                <a:latin typeface="Calibri"/>
                <a:cs typeface="Calibri"/>
              </a:rPr>
              <a:t>discover </a:t>
            </a:r>
            <a:r>
              <a:rPr sz="1400" spc="-5" dirty="0">
                <a:latin typeface="Calibri"/>
                <a:cs typeface="Calibri"/>
              </a:rPr>
              <a:t>what they </a:t>
            </a:r>
            <a:r>
              <a:rPr sz="1400" spc="-10" dirty="0">
                <a:latin typeface="Calibri"/>
                <a:cs typeface="Calibri"/>
              </a:rPr>
              <a:t>are </a:t>
            </a:r>
            <a:r>
              <a:rPr sz="1400" spc="-5" dirty="0">
                <a:latin typeface="Calibri"/>
                <a:cs typeface="Calibri"/>
              </a:rPr>
              <a:t>doing  </a:t>
            </a:r>
            <a:r>
              <a:rPr sz="1400" b="1" spc="-5" dirty="0">
                <a:latin typeface="Calibri"/>
                <a:cs typeface="Calibri"/>
              </a:rPr>
              <a:t>wrong</a:t>
            </a:r>
            <a:r>
              <a:rPr sz="1400" spc="-5" dirty="0">
                <a:latin typeface="Calibri"/>
                <a:cs typeface="Calibri"/>
              </a:rPr>
              <a:t>.</a:t>
            </a:r>
            <a:endParaRPr sz="1400">
              <a:latin typeface="Calibri"/>
              <a:cs typeface="Calibri"/>
            </a:endParaRPr>
          </a:p>
          <a:p>
            <a:pPr marL="492759" marR="107950" indent="-287020">
              <a:lnSpc>
                <a:spcPct val="100000"/>
              </a:lnSpc>
              <a:buFont typeface="Arial"/>
              <a:buChar char="•"/>
              <a:tabLst>
                <a:tab pos="492125" algn="l"/>
                <a:tab pos="492759" algn="l"/>
              </a:tabLst>
            </a:pPr>
            <a:r>
              <a:rPr sz="1400" b="1" dirty="0">
                <a:latin typeface="Calibri"/>
                <a:cs typeface="Calibri"/>
              </a:rPr>
              <a:t>Promotions: </a:t>
            </a:r>
            <a:r>
              <a:rPr sz="1400" spc="-10" dirty="0">
                <a:latin typeface="Calibri"/>
                <a:cs typeface="Calibri"/>
              </a:rPr>
              <a:t>Always </a:t>
            </a:r>
            <a:r>
              <a:rPr sz="1400" spc="-15" dirty="0">
                <a:latin typeface="Calibri"/>
                <a:cs typeface="Calibri"/>
              </a:rPr>
              <a:t>make </a:t>
            </a:r>
            <a:r>
              <a:rPr sz="1400" spc="-5" dirty="0">
                <a:latin typeface="Calibri"/>
                <a:cs typeface="Calibri"/>
              </a:rPr>
              <a:t>employee promotions </a:t>
            </a:r>
            <a:r>
              <a:rPr sz="1400" dirty="0">
                <a:latin typeface="Calibri"/>
                <a:cs typeface="Calibri"/>
              </a:rPr>
              <a:t>a </a:t>
            </a:r>
            <a:r>
              <a:rPr sz="1400" spc="-5" dirty="0">
                <a:latin typeface="Calibri"/>
                <a:cs typeface="Calibri"/>
              </a:rPr>
              <a:t>big deal </a:t>
            </a:r>
            <a:r>
              <a:rPr sz="1400" dirty="0">
                <a:latin typeface="Calibri"/>
                <a:cs typeface="Calibri"/>
              </a:rPr>
              <a:t>- </a:t>
            </a:r>
            <a:r>
              <a:rPr sz="1400" spc="-5" dirty="0">
                <a:latin typeface="Calibri"/>
                <a:cs typeface="Calibri"/>
              </a:rPr>
              <a:t>describe </a:t>
            </a:r>
            <a:r>
              <a:rPr sz="1400" spc="-10" dirty="0">
                <a:latin typeface="Calibri"/>
                <a:cs typeface="Calibri"/>
              </a:rPr>
              <a:t>why </a:t>
            </a:r>
            <a:r>
              <a:rPr sz="1400" spc="-5" dirty="0">
                <a:latin typeface="Calibri"/>
                <a:cs typeface="Calibri"/>
              </a:rPr>
              <a:t>the  employee got the promotion and the type </a:t>
            </a:r>
            <a:r>
              <a:rPr sz="1400" dirty="0">
                <a:latin typeface="Calibri"/>
                <a:cs typeface="Calibri"/>
              </a:rPr>
              <a:t>of </a:t>
            </a:r>
            <a:r>
              <a:rPr sz="1400" spc="-5" dirty="0">
                <a:latin typeface="Calibri"/>
                <a:cs typeface="Calibri"/>
              </a:rPr>
              <a:t>person they </a:t>
            </a:r>
            <a:r>
              <a:rPr sz="1400" spc="-10" dirty="0">
                <a:latin typeface="Calibri"/>
                <a:cs typeface="Calibri"/>
              </a:rPr>
              <a:t>are </a:t>
            </a:r>
            <a:r>
              <a:rPr sz="1400" spc="-5" dirty="0">
                <a:latin typeface="Calibri"/>
                <a:cs typeface="Calibri"/>
              </a:rPr>
              <a:t>that qualified them </a:t>
            </a:r>
            <a:r>
              <a:rPr sz="1400" spc="-10" dirty="0">
                <a:latin typeface="Calibri"/>
                <a:cs typeface="Calibri"/>
              </a:rPr>
              <a:t>for  </a:t>
            </a:r>
            <a:r>
              <a:rPr sz="1400" spc="-5" dirty="0">
                <a:latin typeface="Calibri"/>
                <a:cs typeface="Calibri"/>
              </a:rPr>
              <a:t>the promotion.</a:t>
            </a:r>
            <a:endParaRPr sz="1400">
              <a:latin typeface="Calibri"/>
              <a:cs typeface="Calibri"/>
            </a:endParaRPr>
          </a:p>
          <a:p>
            <a:pPr marL="492759" indent="-287020">
              <a:lnSpc>
                <a:spcPct val="100000"/>
              </a:lnSpc>
              <a:buFont typeface="Arial"/>
              <a:buChar char="•"/>
              <a:tabLst>
                <a:tab pos="492125" algn="l"/>
                <a:tab pos="492759" algn="l"/>
              </a:tabLst>
            </a:pPr>
            <a:r>
              <a:rPr sz="1400" b="1" spc="-15" dirty="0">
                <a:latin typeface="Calibri"/>
                <a:cs typeface="Calibri"/>
              </a:rPr>
              <a:t>Trainer </a:t>
            </a:r>
            <a:r>
              <a:rPr sz="1400" b="1" spc="-5" dirty="0">
                <a:latin typeface="Calibri"/>
                <a:cs typeface="Calibri"/>
              </a:rPr>
              <a:t>Meetings: </a:t>
            </a:r>
            <a:r>
              <a:rPr sz="1400" spc="-10" dirty="0">
                <a:latin typeface="Calibri"/>
                <a:cs typeface="Calibri"/>
              </a:rPr>
              <a:t>Order Pizza, </a:t>
            </a:r>
            <a:r>
              <a:rPr sz="1400" spc="-5" dirty="0">
                <a:latin typeface="Calibri"/>
                <a:cs typeface="Calibri"/>
              </a:rPr>
              <a:t>Give </a:t>
            </a:r>
            <a:r>
              <a:rPr sz="1400" spc="-10" dirty="0">
                <a:latin typeface="Calibri"/>
                <a:cs typeface="Calibri"/>
              </a:rPr>
              <a:t>Prizes for </a:t>
            </a:r>
            <a:r>
              <a:rPr sz="1400" spc="-15" dirty="0">
                <a:latin typeface="Calibri"/>
                <a:cs typeface="Calibri"/>
              </a:rPr>
              <a:t>Trainer </a:t>
            </a:r>
            <a:r>
              <a:rPr sz="1400" spc="-5" dirty="0">
                <a:latin typeface="Calibri"/>
                <a:cs typeface="Calibri"/>
              </a:rPr>
              <a:t>Meetings</a:t>
            </a:r>
            <a:endParaRPr sz="14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21</a:t>
            </a:fld>
            <a:endParaRPr spc="1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5" name="object 5"/>
          <p:cNvSpPr/>
          <p:nvPr/>
        </p:nvSpPr>
        <p:spPr>
          <a:xfrm>
            <a:off x="6800088" y="214884"/>
            <a:ext cx="731520" cy="733044"/>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373478" y="741552"/>
            <a:ext cx="7036533" cy="9243556"/>
          </a:xfrm>
          <a:prstGeom prst="rect">
            <a:avLst/>
          </a:prstGeom>
        </p:spPr>
        <p:txBody>
          <a:bodyPr vert="horz" wrap="square" lIns="0" tIns="12700" rIns="0" bIns="0" rtlCol="0" anchor="t">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Misc. Tips, </a:t>
            </a:r>
            <a:r>
              <a:rPr sz="1800" b="1" spc="-25" dirty="0">
                <a:latin typeface="Calibri"/>
                <a:cs typeface="Calibri"/>
              </a:rPr>
              <a:t>Tasks, </a:t>
            </a:r>
            <a:r>
              <a:rPr sz="1800" b="1" dirty="0">
                <a:latin typeface="Calibri"/>
                <a:cs typeface="Calibri"/>
              </a:rPr>
              <a:t>and</a:t>
            </a:r>
            <a:r>
              <a:rPr sz="1800" b="1" spc="-60" dirty="0">
                <a:latin typeface="Calibri"/>
                <a:cs typeface="Calibri"/>
              </a:rPr>
              <a:t> </a:t>
            </a:r>
            <a:r>
              <a:rPr sz="1800" b="1" spc="-10" dirty="0">
                <a:latin typeface="Calibri"/>
                <a:cs typeface="Calibri"/>
              </a:rPr>
              <a:t>Notes</a:t>
            </a:r>
            <a:endParaRPr sz="1800">
              <a:latin typeface="Calibri"/>
              <a:cs typeface="Calibri"/>
            </a:endParaRPr>
          </a:p>
          <a:p>
            <a:pPr>
              <a:lnSpc>
                <a:spcPct val="100000"/>
              </a:lnSpc>
              <a:spcBef>
                <a:spcPts val="55"/>
              </a:spcBef>
            </a:pPr>
            <a:endParaRPr sz="2100">
              <a:latin typeface="Calibri"/>
              <a:cs typeface="Calibri"/>
            </a:endParaRPr>
          </a:p>
          <a:p>
            <a:pPr marL="492759" marR="161290" indent="-287020" algn="just">
              <a:lnSpc>
                <a:spcPct val="100000"/>
              </a:lnSpc>
              <a:buFont typeface="Arial"/>
              <a:buChar char="•"/>
              <a:tabLst>
                <a:tab pos="492759" algn="l"/>
              </a:tabLst>
            </a:pPr>
            <a:r>
              <a:rPr sz="1400" b="1" spc="-5" dirty="0">
                <a:latin typeface="Calibri"/>
                <a:cs typeface="Calibri"/>
              </a:rPr>
              <a:t>Office </a:t>
            </a:r>
            <a:r>
              <a:rPr sz="1400" b="1" spc="-10" dirty="0">
                <a:latin typeface="Calibri"/>
                <a:cs typeface="Calibri"/>
              </a:rPr>
              <a:t>Work: </a:t>
            </a:r>
            <a:r>
              <a:rPr sz="1400" spc="-5" dirty="0">
                <a:latin typeface="Calibri"/>
                <a:cs typeface="Calibri"/>
              </a:rPr>
              <a:t>Managers should spend minimal </a:t>
            </a:r>
            <a:r>
              <a:rPr sz="1400" dirty="0">
                <a:latin typeface="Calibri"/>
                <a:cs typeface="Calibri"/>
              </a:rPr>
              <a:t>time in </a:t>
            </a:r>
            <a:r>
              <a:rPr sz="1400" spc="-5" dirty="0">
                <a:latin typeface="Calibri"/>
                <a:cs typeface="Calibri"/>
              </a:rPr>
              <a:t>the office. </a:t>
            </a:r>
            <a:r>
              <a:rPr sz="1400" dirty="0">
                <a:latin typeface="Calibri"/>
                <a:cs typeface="Calibri"/>
              </a:rPr>
              <a:t>When </a:t>
            </a:r>
            <a:r>
              <a:rPr sz="1400" spc="-5" dirty="0">
                <a:latin typeface="Calibri"/>
                <a:cs typeface="Calibri"/>
              </a:rPr>
              <a:t>possible, do  office work </a:t>
            </a:r>
            <a:r>
              <a:rPr sz="1400" spc="-10" dirty="0">
                <a:latin typeface="Calibri"/>
                <a:cs typeface="Calibri"/>
              </a:rPr>
              <a:t>from </a:t>
            </a:r>
            <a:r>
              <a:rPr sz="1400" spc="-5" dirty="0">
                <a:latin typeface="Calibri"/>
                <a:cs typeface="Calibri"/>
              </a:rPr>
              <a:t>the </a:t>
            </a:r>
            <a:r>
              <a:rPr sz="1400" spc="-20" dirty="0">
                <a:latin typeface="Calibri"/>
                <a:cs typeface="Calibri"/>
              </a:rPr>
              <a:t>lobby. </a:t>
            </a:r>
            <a:r>
              <a:rPr sz="1400" spc="-5" dirty="0">
                <a:latin typeface="Calibri"/>
                <a:cs typeface="Calibri"/>
              </a:rPr>
              <a:t>This </a:t>
            </a:r>
            <a:r>
              <a:rPr sz="1400" dirty="0">
                <a:latin typeface="Calibri"/>
                <a:cs typeface="Calibri"/>
              </a:rPr>
              <a:t>allows </a:t>
            </a:r>
            <a:r>
              <a:rPr sz="1400" spc="-5" dirty="0">
                <a:latin typeface="Calibri"/>
                <a:cs typeface="Calibri"/>
              </a:rPr>
              <a:t>you </a:t>
            </a:r>
            <a:r>
              <a:rPr sz="1400" spc="-10" dirty="0">
                <a:latin typeface="Calibri"/>
                <a:cs typeface="Calibri"/>
              </a:rPr>
              <a:t>to </a:t>
            </a:r>
            <a:r>
              <a:rPr sz="1400" spc="-5" dirty="0">
                <a:latin typeface="Calibri"/>
                <a:cs typeface="Calibri"/>
              </a:rPr>
              <a:t>jump up and help </a:t>
            </a:r>
            <a:r>
              <a:rPr sz="1400" dirty="0">
                <a:latin typeface="Calibri"/>
                <a:cs typeface="Calibri"/>
              </a:rPr>
              <a:t>when </a:t>
            </a:r>
            <a:r>
              <a:rPr sz="1400" spc="-5" dirty="0">
                <a:latin typeface="Calibri"/>
                <a:cs typeface="Calibri"/>
              </a:rPr>
              <a:t>needed, and  </a:t>
            </a:r>
            <a:r>
              <a:rPr sz="1400" spc="-15" dirty="0">
                <a:latin typeface="Calibri"/>
                <a:cs typeface="Calibri"/>
              </a:rPr>
              <a:t>keeps </a:t>
            </a:r>
            <a:r>
              <a:rPr sz="1400" spc="-5" dirty="0">
                <a:latin typeface="Calibri"/>
                <a:cs typeface="Calibri"/>
              </a:rPr>
              <a:t>team on task </a:t>
            </a:r>
            <a:r>
              <a:rPr sz="1400" spc="-10" dirty="0">
                <a:latin typeface="Calibri"/>
                <a:cs typeface="Calibri"/>
              </a:rPr>
              <a:t>better because </a:t>
            </a:r>
            <a:r>
              <a:rPr sz="1400" spc="-5" dirty="0">
                <a:latin typeface="Calibri"/>
                <a:cs typeface="Calibri"/>
              </a:rPr>
              <a:t>you can </a:t>
            </a:r>
            <a:r>
              <a:rPr sz="1400" spc="-10" dirty="0">
                <a:latin typeface="Calibri"/>
                <a:cs typeface="Calibri"/>
              </a:rPr>
              <a:t>continue to </a:t>
            </a:r>
            <a:r>
              <a:rPr sz="1400" dirty="0">
                <a:latin typeface="Calibri"/>
                <a:cs typeface="Calibri"/>
              </a:rPr>
              <a:t>supervise and</a:t>
            </a:r>
            <a:r>
              <a:rPr sz="1400" spc="135" dirty="0">
                <a:latin typeface="Calibri"/>
                <a:cs typeface="Calibri"/>
              </a:rPr>
              <a:t> </a:t>
            </a:r>
            <a:r>
              <a:rPr sz="1400" spc="-25" dirty="0">
                <a:latin typeface="Calibri"/>
                <a:cs typeface="Calibri"/>
              </a:rPr>
              <a:t>monitor.</a:t>
            </a:r>
            <a:endParaRPr sz="1400">
              <a:latin typeface="Calibri"/>
              <a:cs typeface="Calibri"/>
            </a:endParaRPr>
          </a:p>
          <a:p>
            <a:pPr marL="492125" marR="161290" indent="-287020" algn="just">
              <a:buFont typeface="Arial"/>
              <a:buChar char="•"/>
              <a:tabLst>
                <a:tab pos="492759" algn="l"/>
              </a:tabLst>
            </a:pPr>
            <a:r>
              <a:rPr lang="en-US" sz="1400" b="1" spc="-25" dirty="0">
                <a:latin typeface="Calibri"/>
                <a:cs typeface="Calibri"/>
              </a:rPr>
              <a:t>Breaks: </a:t>
            </a:r>
            <a:r>
              <a:rPr lang="en-US" sz="1400" spc="-25" dirty="0">
                <a:latin typeface="Calibri"/>
                <a:cs typeface="Calibri"/>
              </a:rPr>
              <a:t>Managers and Team Members should be required to clean the lobby prior to starting their  break and before returning. No one should ever be on break in a dirty dining room!</a:t>
            </a:r>
          </a:p>
          <a:p>
            <a:pPr marL="492125" marR="161290" indent="-287020" algn="just">
              <a:buFont typeface="Arial"/>
              <a:buChar char="•"/>
              <a:tabLst>
                <a:tab pos="492759" algn="l"/>
              </a:tabLst>
            </a:pPr>
            <a:r>
              <a:rPr lang="en-US" sz="1400" b="1" spc="-25" dirty="0">
                <a:latin typeface="Calibri"/>
                <a:cs typeface="Calibri"/>
              </a:rPr>
              <a:t>Breaks, </a:t>
            </a:r>
            <a:r>
              <a:rPr lang="en-US" sz="1400" b="1" spc="-25" dirty="0" err="1">
                <a:latin typeface="Calibri"/>
                <a:cs typeface="Calibri"/>
              </a:rPr>
              <a:t>ctd</a:t>
            </a:r>
            <a:r>
              <a:rPr lang="en-US" sz="1400" b="1" spc="-25" dirty="0">
                <a:latin typeface="Calibri"/>
                <a:cs typeface="Calibri"/>
              </a:rPr>
              <a:t>: </a:t>
            </a:r>
            <a:r>
              <a:rPr lang="en-US" sz="1400" spc="-25" dirty="0">
                <a:latin typeface="Calibri"/>
                <a:cs typeface="Calibri"/>
              </a:rPr>
              <a:t>Avoid breaks from 11:30-1:30pm and 5-7pm as these are our busiest volume periods of the day where we should be 100% focused on taking care of our guests.</a:t>
            </a:r>
          </a:p>
          <a:p>
            <a:pPr marL="492759" marR="160020" indent="-287020" algn="just">
              <a:lnSpc>
                <a:spcPct val="100000"/>
              </a:lnSpc>
              <a:spcBef>
                <a:spcPts val="5"/>
              </a:spcBef>
              <a:buFont typeface="Arial"/>
              <a:buChar char="•"/>
              <a:tabLst>
                <a:tab pos="492759" algn="l"/>
              </a:tabLst>
            </a:pPr>
            <a:r>
              <a:rPr sz="1400" b="1" spc="-5" dirty="0">
                <a:latin typeface="Calibri"/>
                <a:cs typeface="Calibri"/>
              </a:rPr>
              <a:t>Onboarding: </a:t>
            </a:r>
            <a:r>
              <a:rPr sz="1400" spc="-10" dirty="0">
                <a:latin typeface="Calibri"/>
                <a:cs typeface="Calibri"/>
              </a:rPr>
              <a:t>Always </a:t>
            </a:r>
            <a:r>
              <a:rPr sz="1400" spc="-5" dirty="0">
                <a:latin typeface="Calibri"/>
                <a:cs typeface="Calibri"/>
              </a:rPr>
              <a:t>use the </a:t>
            </a:r>
            <a:r>
              <a:rPr sz="1400" spc="-10" dirty="0">
                <a:latin typeface="Calibri"/>
                <a:cs typeface="Calibri"/>
              </a:rPr>
              <a:t>Onboarding </a:t>
            </a:r>
            <a:r>
              <a:rPr sz="1400" spc="-5" dirty="0">
                <a:latin typeface="Calibri"/>
                <a:cs typeface="Calibri"/>
              </a:rPr>
              <a:t>Checklist </a:t>
            </a:r>
            <a:r>
              <a:rPr sz="1400" spc="-10" dirty="0">
                <a:latin typeface="Calibri"/>
                <a:cs typeface="Calibri"/>
              </a:rPr>
              <a:t>to ensure proper </a:t>
            </a:r>
            <a:r>
              <a:rPr sz="1400" spc="-5" dirty="0">
                <a:latin typeface="Calibri"/>
                <a:cs typeface="Calibri"/>
              </a:rPr>
              <a:t>employee entry  </a:t>
            </a:r>
            <a:r>
              <a:rPr sz="1400" spc="-10" dirty="0">
                <a:latin typeface="Calibri"/>
                <a:cs typeface="Calibri"/>
              </a:rPr>
              <a:t>into systems.</a:t>
            </a:r>
            <a:endParaRPr sz="1400">
              <a:latin typeface="Calibri"/>
              <a:cs typeface="Calibri"/>
            </a:endParaRPr>
          </a:p>
          <a:p>
            <a:pPr marL="492759" indent="-287020" algn="just">
              <a:lnSpc>
                <a:spcPct val="100000"/>
              </a:lnSpc>
              <a:buFont typeface="Arial"/>
              <a:buChar char="•"/>
              <a:tabLst>
                <a:tab pos="492759" algn="l"/>
              </a:tabLst>
            </a:pPr>
            <a:r>
              <a:rPr sz="1400" b="1" spc="-5" dirty="0">
                <a:latin typeface="Calibri"/>
                <a:cs typeface="Calibri"/>
              </a:rPr>
              <a:t>Confidential Forms: </a:t>
            </a:r>
            <a:r>
              <a:rPr sz="1400" spc="-10" dirty="0">
                <a:latin typeface="Calibri"/>
                <a:cs typeface="Calibri"/>
              </a:rPr>
              <a:t>Keep </a:t>
            </a:r>
            <a:r>
              <a:rPr sz="1400" spc="-5" dirty="0">
                <a:latin typeface="Calibri"/>
                <a:cs typeface="Calibri"/>
              </a:rPr>
              <a:t>employee </a:t>
            </a:r>
            <a:r>
              <a:rPr sz="1400" spc="-10" dirty="0">
                <a:latin typeface="Calibri"/>
                <a:cs typeface="Calibri"/>
              </a:rPr>
              <a:t>forms </a:t>
            </a:r>
            <a:r>
              <a:rPr sz="1400" spc="-5" dirty="0">
                <a:latin typeface="Calibri"/>
                <a:cs typeface="Calibri"/>
              </a:rPr>
              <a:t>under lock and </a:t>
            </a:r>
            <a:r>
              <a:rPr sz="1400" spc="-20" dirty="0">
                <a:latin typeface="Calibri"/>
                <a:cs typeface="Calibri"/>
              </a:rPr>
              <a:t>key </a:t>
            </a:r>
            <a:r>
              <a:rPr sz="1400" dirty="0">
                <a:latin typeface="Calibri"/>
                <a:cs typeface="Calibri"/>
              </a:rPr>
              <a:t>in</a:t>
            </a:r>
            <a:r>
              <a:rPr sz="1400" spc="-25" dirty="0">
                <a:latin typeface="Calibri"/>
                <a:cs typeface="Calibri"/>
              </a:rPr>
              <a:t> </a:t>
            </a:r>
            <a:r>
              <a:rPr sz="1400" spc="-5" dirty="0">
                <a:latin typeface="Calibri"/>
                <a:cs typeface="Calibri"/>
              </a:rPr>
              <a:t>office.</a:t>
            </a:r>
            <a:endParaRPr sz="1400">
              <a:latin typeface="Calibri"/>
              <a:cs typeface="Calibri"/>
            </a:endParaRPr>
          </a:p>
          <a:p>
            <a:pPr marL="492759" indent="-287020" algn="just">
              <a:lnSpc>
                <a:spcPct val="100000"/>
              </a:lnSpc>
              <a:buFont typeface="Arial"/>
              <a:buChar char="•"/>
              <a:tabLst>
                <a:tab pos="492759" algn="l"/>
              </a:tabLst>
            </a:pPr>
            <a:r>
              <a:rPr sz="1400" b="1" dirty="0">
                <a:latin typeface="Calibri"/>
                <a:cs typeface="Calibri"/>
              </a:rPr>
              <a:t>Shipping </a:t>
            </a:r>
            <a:r>
              <a:rPr sz="1400" b="1" spc="-5" dirty="0">
                <a:latin typeface="Calibri"/>
                <a:cs typeface="Calibri"/>
              </a:rPr>
              <a:t>Costs: </a:t>
            </a:r>
            <a:r>
              <a:rPr sz="1400" spc="-5" dirty="0">
                <a:latin typeface="Calibri"/>
                <a:cs typeface="Calibri"/>
              </a:rPr>
              <a:t>Only </a:t>
            </a:r>
            <a:r>
              <a:rPr sz="1400" spc="-10" dirty="0">
                <a:latin typeface="Calibri"/>
                <a:cs typeface="Calibri"/>
              </a:rPr>
              <a:t>order </a:t>
            </a:r>
            <a:r>
              <a:rPr sz="1400" spc="-5" dirty="0">
                <a:latin typeface="Calibri"/>
                <a:cs typeface="Calibri"/>
              </a:rPr>
              <a:t>uniforms once per month </a:t>
            </a:r>
            <a:r>
              <a:rPr sz="1400" spc="-10" dirty="0">
                <a:latin typeface="Calibri"/>
                <a:cs typeface="Calibri"/>
              </a:rPr>
              <a:t>to save </a:t>
            </a:r>
            <a:r>
              <a:rPr sz="1400" spc="-5" dirty="0">
                <a:latin typeface="Calibri"/>
                <a:cs typeface="Calibri"/>
              </a:rPr>
              <a:t>on</a:t>
            </a:r>
            <a:r>
              <a:rPr sz="1400" spc="-40" dirty="0">
                <a:latin typeface="Calibri"/>
                <a:cs typeface="Calibri"/>
              </a:rPr>
              <a:t> </a:t>
            </a:r>
            <a:r>
              <a:rPr sz="1400" spc="-5" dirty="0">
                <a:latin typeface="Calibri"/>
                <a:cs typeface="Calibri"/>
              </a:rPr>
              <a:t>shipping.</a:t>
            </a:r>
            <a:endParaRPr sz="1400">
              <a:latin typeface="Calibri"/>
              <a:cs typeface="Calibri"/>
            </a:endParaRPr>
          </a:p>
          <a:p>
            <a:pPr marL="492759" indent="-287020" algn="just">
              <a:lnSpc>
                <a:spcPct val="100000"/>
              </a:lnSpc>
              <a:buFont typeface="Arial"/>
              <a:buChar char="•"/>
              <a:tabLst>
                <a:tab pos="492759" algn="l"/>
              </a:tabLst>
            </a:pPr>
            <a:r>
              <a:rPr sz="1400" b="1" spc="-15" dirty="0">
                <a:latin typeface="Calibri"/>
                <a:cs typeface="Calibri"/>
              </a:rPr>
              <a:t>Vendor </a:t>
            </a:r>
            <a:r>
              <a:rPr sz="1400" b="1" spc="-5" dirty="0">
                <a:latin typeface="Calibri"/>
                <a:cs typeface="Calibri"/>
              </a:rPr>
              <a:t>Log Zenput: </a:t>
            </a:r>
            <a:r>
              <a:rPr sz="1400" spc="-10" dirty="0">
                <a:latin typeface="Calibri"/>
                <a:cs typeface="Calibri"/>
              </a:rPr>
              <a:t>always </a:t>
            </a:r>
            <a:r>
              <a:rPr sz="1400" dirty="0">
                <a:latin typeface="Calibri"/>
                <a:cs typeface="Calibri"/>
              </a:rPr>
              <a:t>log in and </a:t>
            </a:r>
            <a:r>
              <a:rPr sz="1400" spc="-5" dirty="0">
                <a:latin typeface="Calibri"/>
                <a:cs typeface="Calibri"/>
              </a:rPr>
              <a:t>out times </a:t>
            </a:r>
            <a:r>
              <a:rPr sz="1400" spc="-10" dirty="0">
                <a:latin typeface="Calibri"/>
                <a:cs typeface="Calibri"/>
              </a:rPr>
              <a:t>for </a:t>
            </a:r>
            <a:r>
              <a:rPr sz="1400" spc="-5" dirty="0">
                <a:latin typeface="Calibri"/>
                <a:cs typeface="Calibri"/>
              </a:rPr>
              <a:t>vendor</a:t>
            </a:r>
            <a:r>
              <a:rPr sz="1400" spc="-65" dirty="0">
                <a:latin typeface="Calibri"/>
                <a:cs typeface="Calibri"/>
              </a:rPr>
              <a:t> </a:t>
            </a:r>
            <a:r>
              <a:rPr sz="1400" spc="-5" dirty="0">
                <a:latin typeface="Calibri"/>
                <a:cs typeface="Calibri"/>
              </a:rPr>
              <a:t>work.</a:t>
            </a:r>
            <a:endParaRPr sz="1400">
              <a:latin typeface="Calibri"/>
              <a:cs typeface="Calibri"/>
            </a:endParaRPr>
          </a:p>
          <a:p>
            <a:pPr marL="492759" marR="278765" indent="-287020" algn="just">
              <a:lnSpc>
                <a:spcPct val="100000"/>
              </a:lnSpc>
              <a:buFont typeface="Arial"/>
              <a:buChar char="•"/>
              <a:tabLst>
                <a:tab pos="492759" algn="l"/>
              </a:tabLst>
            </a:pPr>
            <a:r>
              <a:rPr sz="1400" b="1" spc="-10" dirty="0">
                <a:latin typeface="Calibri"/>
                <a:cs typeface="Calibri"/>
              </a:rPr>
              <a:t>Verifying </a:t>
            </a:r>
            <a:r>
              <a:rPr sz="1400" b="1" dirty="0">
                <a:latin typeface="Calibri"/>
                <a:cs typeface="Calibri"/>
              </a:rPr>
              <a:t>Deposits: </a:t>
            </a:r>
            <a:r>
              <a:rPr sz="1400" spc="-10" dirty="0">
                <a:latin typeface="Calibri"/>
                <a:cs typeface="Calibri"/>
              </a:rPr>
              <a:t>Always </a:t>
            </a:r>
            <a:r>
              <a:rPr sz="1400" spc="-5" dirty="0">
                <a:latin typeface="Calibri"/>
                <a:cs typeface="Calibri"/>
              </a:rPr>
              <a:t>double check </a:t>
            </a:r>
            <a:r>
              <a:rPr sz="1400" dirty="0">
                <a:latin typeface="Calibri"/>
                <a:cs typeface="Calibri"/>
              </a:rPr>
              <a:t>when </a:t>
            </a:r>
            <a:r>
              <a:rPr sz="1400" spc="-5" dirty="0">
                <a:latin typeface="Calibri"/>
                <a:cs typeface="Calibri"/>
              </a:rPr>
              <a:t>the deposit </a:t>
            </a:r>
            <a:r>
              <a:rPr sz="1400" dirty="0">
                <a:latin typeface="Calibri"/>
                <a:cs typeface="Calibri"/>
              </a:rPr>
              <a:t>is </a:t>
            </a:r>
            <a:r>
              <a:rPr sz="1400" spc="-5" dirty="0">
                <a:latin typeface="Calibri"/>
                <a:cs typeface="Calibri"/>
              </a:rPr>
              <a:t>off: </a:t>
            </a:r>
            <a:r>
              <a:rPr sz="1400" spc="-10" dirty="0">
                <a:latin typeface="Calibri"/>
                <a:cs typeface="Calibri"/>
              </a:rPr>
              <a:t>recount </a:t>
            </a:r>
            <a:r>
              <a:rPr sz="1400" spc="-15" dirty="0">
                <a:latin typeface="Calibri"/>
                <a:cs typeface="Calibri"/>
              </a:rPr>
              <a:t>drawers  </a:t>
            </a:r>
            <a:r>
              <a:rPr sz="1400" spc="-10" dirty="0">
                <a:latin typeface="Calibri"/>
                <a:cs typeface="Calibri"/>
              </a:rPr>
              <a:t>first, </a:t>
            </a:r>
            <a:r>
              <a:rPr sz="1400" spc="-5" dirty="0">
                <a:latin typeface="Calibri"/>
                <a:cs typeface="Calibri"/>
              </a:rPr>
              <a:t>then </a:t>
            </a:r>
            <a:r>
              <a:rPr sz="1400" spc="-10" dirty="0">
                <a:latin typeface="Calibri"/>
                <a:cs typeface="Calibri"/>
              </a:rPr>
              <a:t>petty </a:t>
            </a:r>
            <a:r>
              <a:rPr sz="1400" spc="-5" dirty="0">
                <a:latin typeface="Calibri"/>
                <a:cs typeface="Calibri"/>
              </a:rPr>
              <a:t>cash, then deposit. If still does not </a:t>
            </a:r>
            <a:r>
              <a:rPr sz="1400" dirty="0">
                <a:latin typeface="Calibri"/>
                <a:cs typeface="Calibri"/>
              </a:rPr>
              <a:t>line </a:t>
            </a:r>
            <a:r>
              <a:rPr sz="1400" spc="-5" dirty="0">
                <a:latin typeface="Calibri"/>
                <a:cs typeface="Calibri"/>
              </a:rPr>
              <a:t>up, document on R365 </a:t>
            </a:r>
            <a:r>
              <a:rPr sz="1400" dirty="0">
                <a:latin typeface="Calibri"/>
                <a:cs typeface="Calibri"/>
              </a:rPr>
              <a:t>and  </a:t>
            </a:r>
            <a:r>
              <a:rPr sz="1400" spc="-5" dirty="0">
                <a:latin typeface="Calibri"/>
                <a:cs typeface="Calibri"/>
              </a:rPr>
              <a:t>highlight </a:t>
            </a:r>
            <a:r>
              <a:rPr sz="1400" dirty="0">
                <a:latin typeface="Calibri"/>
                <a:cs typeface="Calibri"/>
              </a:rPr>
              <a:t>in </a:t>
            </a:r>
            <a:r>
              <a:rPr sz="1400" spc="-5" dirty="0">
                <a:latin typeface="Calibri"/>
                <a:cs typeface="Calibri"/>
              </a:rPr>
              <a:t>Nightly Report </a:t>
            </a:r>
            <a:r>
              <a:rPr sz="1400" spc="-10" dirty="0">
                <a:latin typeface="Calibri"/>
                <a:cs typeface="Calibri"/>
              </a:rPr>
              <a:t>to</a:t>
            </a:r>
            <a:r>
              <a:rPr sz="1400" spc="15" dirty="0">
                <a:latin typeface="Calibri"/>
                <a:cs typeface="Calibri"/>
              </a:rPr>
              <a:t> </a:t>
            </a:r>
            <a:r>
              <a:rPr sz="1400" spc="-10" dirty="0">
                <a:latin typeface="Calibri"/>
                <a:cs typeface="Calibri"/>
              </a:rPr>
              <a:t>Steven.</a:t>
            </a:r>
            <a:endParaRPr sz="1400">
              <a:latin typeface="Calibri"/>
              <a:cs typeface="Calibri"/>
            </a:endParaRPr>
          </a:p>
          <a:p>
            <a:pPr marL="492759" marR="5080" indent="-287020">
              <a:lnSpc>
                <a:spcPct val="100000"/>
              </a:lnSpc>
              <a:buFont typeface="Arial"/>
              <a:buChar char="•"/>
              <a:tabLst>
                <a:tab pos="492125" algn="l"/>
                <a:tab pos="492759" algn="l"/>
              </a:tabLst>
            </a:pPr>
            <a:r>
              <a:rPr sz="1400" b="1" dirty="0">
                <a:latin typeface="Calibri"/>
                <a:cs typeface="Calibri"/>
              </a:rPr>
              <a:t>American Flag: </a:t>
            </a:r>
            <a:r>
              <a:rPr sz="1400" spc="-5" dirty="0">
                <a:latin typeface="Calibri"/>
                <a:cs typeface="Calibri"/>
              </a:rPr>
              <a:t>should </a:t>
            </a:r>
            <a:r>
              <a:rPr sz="1400" spc="-10" dirty="0">
                <a:latin typeface="Calibri"/>
                <a:cs typeface="Calibri"/>
              </a:rPr>
              <a:t>always </a:t>
            </a:r>
            <a:r>
              <a:rPr sz="1400" spc="-5" dirty="0">
                <a:latin typeface="Calibri"/>
                <a:cs typeface="Calibri"/>
              </a:rPr>
              <a:t>be </a:t>
            </a:r>
            <a:r>
              <a:rPr sz="1400" dirty="0">
                <a:latin typeface="Calibri"/>
                <a:cs typeface="Calibri"/>
              </a:rPr>
              <a:t>in </a:t>
            </a:r>
            <a:r>
              <a:rPr sz="1400" spc="-5" dirty="0">
                <a:latin typeface="Calibri"/>
                <a:cs typeface="Calibri"/>
              </a:rPr>
              <a:t>fair condition </a:t>
            </a:r>
            <a:r>
              <a:rPr sz="1400" dirty="0">
                <a:latin typeface="Calibri"/>
                <a:cs typeface="Calibri"/>
              </a:rPr>
              <a:t>– </a:t>
            </a:r>
            <a:r>
              <a:rPr sz="1400" spc="-10" dirty="0">
                <a:latin typeface="Calibri"/>
                <a:cs typeface="Calibri"/>
              </a:rPr>
              <a:t>never </a:t>
            </a:r>
            <a:r>
              <a:rPr sz="1400" spc="-15" dirty="0">
                <a:latin typeface="Calibri"/>
                <a:cs typeface="Calibri"/>
              </a:rPr>
              <a:t>tattered, </a:t>
            </a:r>
            <a:r>
              <a:rPr sz="1400" spc="-10" dirty="0">
                <a:latin typeface="Calibri"/>
                <a:cs typeface="Calibri"/>
              </a:rPr>
              <a:t>frayed, </a:t>
            </a:r>
            <a:r>
              <a:rPr sz="1400" spc="-5" dirty="0">
                <a:latin typeface="Calibri"/>
                <a:cs typeface="Calibri"/>
              </a:rPr>
              <a:t>stained </a:t>
            </a:r>
            <a:r>
              <a:rPr sz="1400" spc="-10" dirty="0">
                <a:latin typeface="Calibri"/>
                <a:cs typeface="Calibri"/>
              </a:rPr>
              <a:t>etc.  Better to </a:t>
            </a:r>
            <a:r>
              <a:rPr sz="1400" spc="-20" dirty="0">
                <a:latin typeface="Calibri"/>
                <a:cs typeface="Calibri"/>
              </a:rPr>
              <a:t>take </a:t>
            </a:r>
            <a:r>
              <a:rPr sz="1400" spc="-5" dirty="0">
                <a:latin typeface="Calibri"/>
                <a:cs typeface="Calibri"/>
              </a:rPr>
              <a:t>down until </a:t>
            </a:r>
            <a:r>
              <a:rPr sz="1400" spc="-10" dirty="0">
                <a:latin typeface="Calibri"/>
                <a:cs typeface="Calibri"/>
              </a:rPr>
              <a:t>new </a:t>
            </a:r>
            <a:r>
              <a:rPr sz="1400" spc="-5" dirty="0">
                <a:latin typeface="Calibri"/>
                <a:cs typeface="Calibri"/>
              </a:rPr>
              <a:t>flag </a:t>
            </a:r>
            <a:r>
              <a:rPr sz="1400" dirty="0">
                <a:latin typeface="Calibri"/>
                <a:cs typeface="Calibri"/>
              </a:rPr>
              <a:t>arrives if in</a:t>
            </a:r>
            <a:r>
              <a:rPr sz="1400" spc="50" dirty="0">
                <a:latin typeface="Calibri"/>
                <a:cs typeface="Calibri"/>
              </a:rPr>
              <a:t> </a:t>
            </a:r>
            <a:r>
              <a:rPr sz="1400" spc="-20" dirty="0">
                <a:latin typeface="Calibri"/>
                <a:cs typeface="Calibri"/>
              </a:rPr>
              <a:t>disrepair.</a:t>
            </a:r>
            <a:endParaRPr sz="1400">
              <a:latin typeface="Calibri"/>
              <a:cs typeface="Calibri"/>
            </a:endParaRPr>
          </a:p>
          <a:p>
            <a:pPr marL="492759" marR="147320" indent="-287020">
              <a:lnSpc>
                <a:spcPct val="100000"/>
              </a:lnSpc>
              <a:buFont typeface="Arial"/>
              <a:buChar char="•"/>
              <a:tabLst>
                <a:tab pos="492125" algn="l"/>
                <a:tab pos="492759" algn="l"/>
              </a:tabLst>
            </a:pPr>
            <a:r>
              <a:rPr sz="1400" b="1" dirty="0">
                <a:latin typeface="Calibri"/>
                <a:cs typeface="Calibri"/>
              </a:rPr>
              <a:t>Locking up </a:t>
            </a:r>
            <a:r>
              <a:rPr sz="1400" b="1" spc="-5" dirty="0">
                <a:latin typeface="Calibri"/>
                <a:cs typeface="Calibri"/>
              </a:rPr>
              <a:t>at night: </a:t>
            </a:r>
            <a:r>
              <a:rPr sz="1400" spc="-5" dirty="0">
                <a:latin typeface="Calibri"/>
                <a:cs typeface="Calibri"/>
              </a:rPr>
              <a:t>When locking up </a:t>
            </a:r>
            <a:r>
              <a:rPr sz="1400" spc="-10" dirty="0">
                <a:latin typeface="Calibri"/>
                <a:cs typeface="Calibri"/>
              </a:rPr>
              <a:t>for </a:t>
            </a:r>
            <a:r>
              <a:rPr sz="1400" spc="-5" dirty="0">
                <a:latin typeface="Calibri"/>
                <a:cs typeface="Calibri"/>
              </a:rPr>
              <a:t>the night, be </a:t>
            </a:r>
            <a:r>
              <a:rPr sz="1400" spc="-10" dirty="0">
                <a:latin typeface="Calibri"/>
                <a:cs typeface="Calibri"/>
              </a:rPr>
              <a:t>sure to </a:t>
            </a:r>
            <a:r>
              <a:rPr sz="1400" spc="-5" dirty="0">
                <a:latin typeface="Calibri"/>
                <a:cs typeface="Calibri"/>
              </a:rPr>
              <a:t>turn off exterior lights  </a:t>
            </a:r>
            <a:r>
              <a:rPr sz="1400" spc="-10" dirty="0">
                <a:latin typeface="Calibri"/>
                <a:cs typeface="Calibri"/>
              </a:rPr>
              <a:t>to </a:t>
            </a:r>
            <a:r>
              <a:rPr sz="1400" spc="-5" dirty="0">
                <a:latin typeface="Calibri"/>
                <a:cs typeface="Calibri"/>
              </a:rPr>
              <a:t>help </a:t>
            </a:r>
            <a:r>
              <a:rPr sz="1400" spc="-10" dirty="0">
                <a:latin typeface="Calibri"/>
                <a:cs typeface="Calibri"/>
              </a:rPr>
              <a:t>save</a:t>
            </a:r>
            <a:r>
              <a:rPr sz="1400" spc="5" dirty="0">
                <a:latin typeface="Calibri"/>
                <a:cs typeface="Calibri"/>
              </a:rPr>
              <a:t> </a:t>
            </a:r>
            <a:r>
              <a:rPr sz="1400" spc="-20" dirty="0">
                <a:latin typeface="Calibri"/>
                <a:cs typeface="Calibri"/>
              </a:rPr>
              <a:t>money.</a:t>
            </a:r>
            <a:endParaRPr sz="1400">
              <a:latin typeface="Calibri"/>
              <a:cs typeface="Calibri"/>
            </a:endParaRPr>
          </a:p>
          <a:p>
            <a:pPr marL="492759" marR="884555" indent="-287020">
              <a:lnSpc>
                <a:spcPct val="100000"/>
              </a:lnSpc>
              <a:buFont typeface="Arial"/>
              <a:buChar char="•"/>
              <a:tabLst>
                <a:tab pos="492125" algn="l"/>
                <a:tab pos="492759" algn="l"/>
              </a:tabLst>
            </a:pPr>
            <a:r>
              <a:rPr sz="1400" b="1" spc="-25" dirty="0">
                <a:latin typeface="Calibri"/>
                <a:cs typeface="Calibri"/>
              </a:rPr>
              <a:t>Track </a:t>
            </a:r>
            <a:r>
              <a:rPr sz="1400" b="1" dirty="0">
                <a:latin typeface="Calibri"/>
                <a:cs typeface="Calibri"/>
              </a:rPr>
              <a:t>the </a:t>
            </a:r>
            <a:r>
              <a:rPr sz="1400" b="1" spc="-5" dirty="0">
                <a:latin typeface="Calibri"/>
                <a:cs typeface="Calibri"/>
              </a:rPr>
              <a:t>bottom </a:t>
            </a:r>
            <a:r>
              <a:rPr sz="1400" b="1" dirty="0">
                <a:latin typeface="Calibri"/>
                <a:cs typeface="Calibri"/>
              </a:rPr>
              <a:t>5: </a:t>
            </a:r>
            <a:r>
              <a:rPr sz="1400" spc="-10" dirty="0">
                <a:latin typeface="Calibri"/>
                <a:cs typeface="Calibri"/>
              </a:rPr>
              <a:t>track </a:t>
            </a:r>
            <a:r>
              <a:rPr sz="1400" spc="-5" dirty="0">
                <a:latin typeface="Calibri"/>
                <a:cs typeface="Calibri"/>
              </a:rPr>
              <a:t>the </a:t>
            </a:r>
            <a:r>
              <a:rPr sz="1400" spc="-10" dirty="0">
                <a:latin typeface="Calibri"/>
                <a:cs typeface="Calibri"/>
              </a:rPr>
              <a:t>bottom </a:t>
            </a:r>
            <a:r>
              <a:rPr sz="1400" dirty="0">
                <a:latin typeface="Calibri"/>
                <a:cs typeface="Calibri"/>
              </a:rPr>
              <a:t>5 </a:t>
            </a:r>
            <a:r>
              <a:rPr sz="1400" spc="-10" dirty="0">
                <a:latin typeface="Calibri"/>
                <a:cs typeface="Calibri"/>
              </a:rPr>
              <a:t>performers </a:t>
            </a:r>
            <a:r>
              <a:rPr sz="1400" spc="-5" dirty="0">
                <a:latin typeface="Calibri"/>
                <a:cs typeface="Calibri"/>
              </a:rPr>
              <a:t>and </a:t>
            </a:r>
            <a:r>
              <a:rPr sz="1400" spc="-10" dirty="0">
                <a:latin typeface="Calibri"/>
                <a:cs typeface="Calibri"/>
              </a:rPr>
              <a:t>document toward  </a:t>
            </a:r>
            <a:r>
              <a:rPr sz="1400" spc="-5" dirty="0">
                <a:latin typeface="Calibri"/>
                <a:cs typeface="Calibri"/>
              </a:rPr>
              <a:t>termination. Nobody should </a:t>
            </a:r>
            <a:r>
              <a:rPr sz="1400" spc="-10" dirty="0">
                <a:latin typeface="Calibri"/>
                <a:cs typeface="Calibri"/>
              </a:rPr>
              <a:t>ever </a:t>
            </a:r>
            <a:r>
              <a:rPr sz="1400" spc="-5" dirty="0">
                <a:latin typeface="Calibri"/>
                <a:cs typeface="Calibri"/>
              </a:rPr>
              <a:t>be </a:t>
            </a:r>
            <a:r>
              <a:rPr sz="1400" dirty="0">
                <a:latin typeface="Calibri"/>
                <a:cs typeface="Calibri"/>
              </a:rPr>
              <a:t>surprised </a:t>
            </a:r>
            <a:r>
              <a:rPr sz="1400" spc="-5" dirty="0">
                <a:latin typeface="Calibri"/>
                <a:cs typeface="Calibri"/>
              </a:rPr>
              <a:t>that they </a:t>
            </a:r>
            <a:r>
              <a:rPr sz="1400" spc="-10" dirty="0">
                <a:latin typeface="Calibri"/>
                <a:cs typeface="Calibri"/>
              </a:rPr>
              <a:t>were</a:t>
            </a:r>
            <a:r>
              <a:rPr sz="1400" spc="55" dirty="0">
                <a:latin typeface="Calibri"/>
                <a:cs typeface="Calibri"/>
              </a:rPr>
              <a:t> </a:t>
            </a:r>
            <a:r>
              <a:rPr sz="1400" spc="-5" dirty="0">
                <a:latin typeface="Calibri"/>
                <a:cs typeface="Calibri"/>
              </a:rPr>
              <a:t>terminated.</a:t>
            </a:r>
            <a:endParaRPr sz="1400">
              <a:latin typeface="Calibri"/>
              <a:cs typeface="Calibri"/>
            </a:endParaRPr>
          </a:p>
          <a:p>
            <a:pPr marL="492759" marR="385445" indent="-287020">
              <a:lnSpc>
                <a:spcPct val="100000"/>
              </a:lnSpc>
              <a:buFont typeface="Arial"/>
              <a:buChar char="•"/>
              <a:tabLst>
                <a:tab pos="492125" algn="l"/>
                <a:tab pos="492759" algn="l"/>
              </a:tabLst>
            </a:pPr>
            <a:r>
              <a:rPr sz="1400" b="1" spc="-5" dirty="0">
                <a:latin typeface="Calibri"/>
                <a:cs typeface="Calibri"/>
              </a:rPr>
              <a:t>Holiday Planning: </a:t>
            </a:r>
            <a:r>
              <a:rPr sz="1400" spc="-5" dirty="0">
                <a:latin typeface="Calibri"/>
                <a:cs typeface="Calibri"/>
              </a:rPr>
              <a:t>On Holidays, print out the </a:t>
            </a:r>
            <a:r>
              <a:rPr sz="1400" spc="-10" dirty="0">
                <a:latin typeface="Calibri"/>
                <a:cs typeface="Calibri"/>
              </a:rPr>
              <a:t>previous year’s </a:t>
            </a:r>
            <a:r>
              <a:rPr sz="1400" spc="-5" dirty="0">
                <a:latin typeface="Calibri"/>
                <a:cs typeface="Calibri"/>
              </a:rPr>
              <a:t>Hourly Sales Report.  </a:t>
            </a:r>
            <a:r>
              <a:rPr sz="1400" spc="-10" dirty="0">
                <a:latin typeface="Calibri"/>
                <a:cs typeface="Calibri"/>
              </a:rPr>
              <a:t>Keep </a:t>
            </a:r>
            <a:r>
              <a:rPr sz="1400" spc="-5" dirty="0">
                <a:latin typeface="Calibri"/>
                <a:cs typeface="Calibri"/>
              </a:rPr>
              <a:t>up </a:t>
            </a:r>
            <a:r>
              <a:rPr sz="1400" spc="-10" dirty="0">
                <a:latin typeface="Calibri"/>
                <a:cs typeface="Calibri"/>
              </a:rPr>
              <a:t>front to </a:t>
            </a:r>
            <a:r>
              <a:rPr sz="1400" spc="-5" dirty="0">
                <a:latin typeface="Calibri"/>
                <a:cs typeface="Calibri"/>
              </a:rPr>
              <a:t>give </a:t>
            </a:r>
            <a:r>
              <a:rPr sz="1400" spc="-10" dirty="0">
                <a:latin typeface="Calibri"/>
                <a:cs typeface="Calibri"/>
              </a:rPr>
              <a:t>yourself </a:t>
            </a:r>
            <a:r>
              <a:rPr sz="1400" dirty="0">
                <a:latin typeface="Calibri"/>
                <a:cs typeface="Calibri"/>
              </a:rPr>
              <a:t>a </a:t>
            </a:r>
            <a:r>
              <a:rPr sz="1400" spc="-5" dirty="0">
                <a:latin typeface="Calibri"/>
                <a:cs typeface="Calibri"/>
              </a:rPr>
              <a:t>“look ahead” </a:t>
            </a:r>
            <a:r>
              <a:rPr sz="1400" spc="-10" dirty="0">
                <a:latin typeface="Calibri"/>
                <a:cs typeface="Calibri"/>
              </a:rPr>
              <a:t>at </a:t>
            </a:r>
            <a:r>
              <a:rPr sz="1400" spc="-5" dirty="0">
                <a:latin typeface="Calibri"/>
                <a:cs typeface="Calibri"/>
              </a:rPr>
              <a:t>what your sales might</a:t>
            </a:r>
            <a:r>
              <a:rPr sz="1400" spc="50" dirty="0">
                <a:latin typeface="Calibri"/>
                <a:cs typeface="Calibri"/>
              </a:rPr>
              <a:t> </a:t>
            </a:r>
            <a:r>
              <a:rPr sz="1400" spc="-5" dirty="0">
                <a:latin typeface="Calibri"/>
                <a:cs typeface="Calibri"/>
              </a:rPr>
              <a:t>be.</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First </a:t>
            </a:r>
            <a:r>
              <a:rPr sz="1400" b="1" dirty="0">
                <a:latin typeface="Calibri"/>
                <a:cs typeface="Calibri"/>
              </a:rPr>
              <a:t>Aid: </a:t>
            </a:r>
            <a:r>
              <a:rPr sz="1400" b="1" spc="-10" dirty="0">
                <a:solidFill>
                  <a:srgbClr val="E62744"/>
                </a:solidFill>
                <a:latin typeface="Calibri"/>
                <a:cs typeface="Calibri"/>
              </a:rPr>
              <a:t>Always </a:t>
            </a:r>
            <a:r>
              <a:rPr sz="1400" spc="-15" dirty="0">
                <a:latin typeface="Calibri"/>
                <a:cs typeface="Calibri"/>
              </a:rPr>
              <a:t>have </a:t>
            </a:r>
            <a:r>
              <a:rPr sz="1400" dirty="0">
                <a:latin typeface="Calibri"/>
                <a:cs typeface="Calibri"/>
              </a:rPr>
              <a:t>a </a:t>
            </a:r>
            <a:r>
              <a:rPr sz="1400" spc="-5" dirty="0">
                <a:latin typeface="Calibri"/>
                <a:cs typeface="Calibri"/>
              </a:rPr>
              <a:t>fully </a:t>
            </a:r>
            <a:r>
              <a:rPr sz="1400" spc="-15" dirty="0">
                <a:latin typeface="Calibri"/>
                <a:cs typeface="Calibri"/>
              </a:rPr>
              <a:t>stocked </a:t>
            </a:r>
            <a:r>
              <a:rPr sz="1400" spc="-10" dirty="0">
                <a:latin typeface="Calibri"/>
                <a:cs typeface="Calibri"/>
              </a:rPr>
              <a:t>First </a:t>
            </a:r>
            <a:r>
              <a:rPr sz="1400" dirty="0">
                <a:latin typeface="Calibri"/>
                <a:cs typeface="Calibri"/>
              </a:rPr>
              <a:t>Aid</a:t>
            </a:r>
            <a:r>
              <a:rPr sz="1400" spc="-20" dirty="0">
                <a:latin typeface="Calibri"/>
                <a:cs typeface="Calibri"/>
              </a:rPr>
              <a:t> </a:t>
            </a:r>
            <a:r>
              <a:rPr sz="1400" dirty="0">
                <a:latin typeface="Calibri"/>
                <a:cs typeface="Calibri"/>
              </a:rPr>
              <a:t>Kit.</a:t>
            </a:r>
            <a:endParaRPr sz="140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Lineup Board: </a:t>
            </a:r>
            <a:r>
              <a:rPr sz="1400" b="1" spc="-10" dirty="0">
                <a:solidFill>
                  <a:srgbClr val="E62744"/>
                </a:solidFill>
                <a:latin typeface="Calibri"/>
                <a:cs typeface="Calibri"/>
              </a:rPr>
              <a:t>Always </a:t>
            </a:r>
            <a:r>
              <a:rPr sz="1400" spc="-10" dirty="0">
                <a:latin typeface="Calibri"/>
                <a:cs typeface="Calibri"/>
              </a:rPr>
              <a:t>complete </a:t>
            </a:r>
            <a:r>
              <a:rPr sz="1400" spc="-5" dirty="0">
                <a:latin typeface="Calibri"/>
                <a:cs typeface="Calibri"/>
              </a:rPr>
              <a:t>the Lineup Board and include Daily Sales/Labor</a:t>
            </a:r>
            <a:r>
              <a:rPr sz="1400" spc="40" dirty="0">
                <a:latin typeface="Calibri"/>
                <a:cs typeface="Calibri"/>
              </a:rPr>
              <a:t> </a:t>
            </a:r>
            <a:r>
              <a:rPr sz="1400" dirty="0">
                <a:latin typeface="Calibri"/>
                <a:cs typeface="Calibri"/>
              </a:rPr>
              <a:t>with</a:t>
            </a:r>
            <a:endParaRPr sz="1400">
              <a:latin typeface="Calibri"/>
              <a:cs typeface="Calibri"/>
            </a:endParaRPr>
          </a:p>
          <a:p>
            <a:pPr marL="492759">
              <a:lnSpc>
                <a:spcPct val="100000"/>
              </a:lnSpc>
              <a:spcBef>
                <a:spcPts val="5"/>
              </a:spcBef>
            </a:pPr>
            <a:r>
              <a:rPr sz="1400" dirty="0">
                <a:latin typeface="Calibri"/>
                <a:cs typeface="Calibri"/>
              </a:rPr>
              <a:t>someone assigned </a:t>
            </a:r>
            <a:r>
              <a:rPr sz="1400" spc="-10" dirty="0">
                <a:latin typeface="Calibri"/>
                <a:cs typeface="Calibri"/>
              </a:rPr>
              <a:t>to</a:t>
            </a:r>
            <a:r>
              <a:rPr sz="1400" spc="-30" dirty="0">
                <a:latin typeface="Calibri"/>
                <a:cs typeface="Calibri"/>
              </a:rPr>
              <a:t> </a:t>
            </a:r>
            <a:r>
              <a:rPr sz="1400" spc="-25" dirty="0">
                <a:latin typeface="Calibri"/>
                <a:cs typeface="Calibri"/>
              </a:rPr>
              <a:t>Lobby.</a:t>
            </a:r>
            <a:endParaRPr sz="1400">
              <a:latin typeface="Calibri"/>
              <a:cs typeface="Calibri"/>
            </a:endParaRPr>
          </a:p>
          <a:p>
            <a:pPr marL="492759" marR="64135" indent="-287020">
              <a:lnSpc>
                <a:spcPct val="100000"/>
              </a:lnSpc>
              <a:buFont typeface="Arial"/>
              <a:buChar char="•"/>
              <a:tabLst>
                <a:tab pos="492125" algn="l"/>
                <a:tab pos="492759" algn="l"/>
              </a:tabLst>
            </a:pPr>
            <a:r>
              <a:rPr sz="1400" b="1" spc="-5" dirty="0">
                <a:latin typeface="Calibri"/>
                <a:cs typeface="Calibri"/>
              </a:rPr>
              <a:t>Invoice </a:t>
            </a:r>
            <a:r>
              <a:rPr sz="1400" b="1" spc="-10" dirty="0">
                <a:latin typeface="Calibri"/>
                <a:cs typeface="Calibri"/>
              </a:rPr>
              <a:t>Review: </a:t>
            </a:r>
            <a:r>
              <a:rPr sz="1400" b="1" spc="-10" dirty="0">
                <a:solidFill>
                  <a:srgbClr val="E62744"/>
                </a:solidFill>
                <a:latin typeface="Calibri"/>
                <a:cs typeface="Calibri"/>
              </a:rPr>
              <a:t>Always </a:t>
            </a:r>
            <a:r>
              <a:rPr sz="1400" spc="-10" dirty="0">
                <a:latin typeface="Calibri"/>
                <a:cs typeface="Calibri"/>
              </a:rPr>
              <a:t>review </a:t>
            </a:r>
            <a:r>
              <a:rPr sz="1400" spc="-5" dirty="0">
                <a:latin typeface="Calibri"/>
                <a:cs typeface="Calibri"/>
              </a:rPr>
              <a:t>every </a:t>
            </a:r>
            <a:r>
              <a:rPr sz="1400" spc="-10" dirty="0">
                <a:latin typeface="Calibri"/>
                <a:cs typeface="Calibri"/>
              </a:rPr>
              <a:t>invoice </a:t>
            </a:r>
            <a:r>
              <a:rPr sz="1400" dirty="0">
                <a:latin typeface="Calibri"/>
                <a:cs typeface="Calibri"/>
              </a:rPr>
              <a:t>line </a:t>
            </a:r>
            <a:r>
              <a:rPr sz="1400" spc="-10" dirty="0">
                <a:latin typeface="Calibri"/>
                <a:cs typeface="Calibri"/>
              </a:rPr>
              <a:t>by </a:t>
            </a:r>
            <a:r>
              <a:rPr sz="1400" dirty="0">
                <a:latin typeface="Calibri"/>
                <a:cs typeface="Calibri"/>
              </a:rPr>
              <a:t>line. </a:t>
            </a:r>
            <a:r>
              <a:rPr sz="1400" spc="-5" dirty="0">
                <a:latin typeface="Calibri"/>
                <a:cs typeface="Calibri"/>
              </a:rPr>
              <a:t>Check shipping costs, </a:t>
            </a:r>
            <a:r>
              <a:rPr sz="1400" spc="-20" dirty="0">
                <a:latin typeface="Calibri"/>
                <a:cs typeface="Calibri"/>
              </a:rPr>
              <a:t>labor,  </a:t>
            </a:r>
            <a:r>
              <a:rPr sz="1400" spc="-10" dirty="0">
                <a:latin typeface="Calibri"/>
                <a:cs typeface="Calibri"/>
              </a:rPr>
              <a:t>product </a:t>
            </a:r>
            <a:r>
              <a:rPr sz="1400" spc="-5" dirty="0">
                <a:latin typeface="Calibri"/>
                <a:cs typeface="Calibri"/>
              </a:rPr>
              <a:t>received</a:t>
            </a:r>
            <a:r>
              <a:rPr sz="1400" spc="10" dirty="0">
                <a:latin typeface="Calibri"/>
                <a:cs typeface="Calibri"/>
              </a:rPr>
              <a:t> </a:t>
            </a:r>
            <a:r>
              <a:rPr sz="1400" spc="-10" dirty="0">
                <a:latin typeface="Calibri"/>
                <a:cs typeface="Calibri"/>
              </a:rPr>
              <a:t>etc</a:t>
            </a:r>
            <a:r>
              <a:rPr sz="1400" b="1" spc="-10" dirty="0">
                <a:solidFill>
                  <a:srgbClr val="E62744"/>
                </a:solidFill>
                <a:latin typeface="Calibri"/>
                <a:cs typeface="Calibri"/>
              </a:rPr>
              <a:t>.</a:t>
            </a:r>
            <a:endParaRPr sz="1400">
              <a:latin typeface="Calibri"/>
              <a:cs typeface="Calibri"/>
            </a:endParaRPr>
          </a:p>
          <a:p>
            <a:pPr marL="492759" marR="314325" indent="-287020">
              <a:lnSpc>
                <a:spcPct val="100000"/>
              </a:lnSpc>
              <a:buFont typeface="Arial"/>
              <a:buChar char="•"/>
              <a:tabLst>
                <a:tab pos="492125" algn="l"/>
                <a:tab pos="492759" algn="l"/>
              </a:tabLst>
            </a:pPr>
            <a:r>
              <a:rPr sz="1400" b="1" spc="-10" dirty="0">
                <a:latin typeface="Calibri"/>
                <a:cs typeface="Calibri"/>
              </a:rPr>
              <a:t>Preventative </a:t>
            </a:r>
            <a:r>
              <a:rPr sz="1400" b="1" spc="-5" dirty="0">
                <a:latin typeface="Calibri"/>
                <a:cs typeface="Calibri"/>
              </a:rPr>
              <a:t>Maintenance: </a:t>
            </a:r>
            <a:r>
              <a:rPr sz="1400" spc="-5" dirty="0">
                <a:latin typeface="Calibri"/>
                <a:cs typeface="Calibri"/>
              </a:rPr>
              <a:t>Establish and stick to </a:t>
            </a:r>
            <a:r>
              <a:rPr sz="1400" dirty="0">
                <a:latin typeface="Calibri"/>
                <a:cs typeface="Calibri"/>
              </a:rPr>
              <a:t>a </a:t>
            </a:r>
            <a:r>
              <a:rPr sz="1400" spc="-10" dirty="0">
                <a:latin typeface="Calibri"/>
                <a:cs typeface="Calibri"/>
              </a:rPr>
              <a:t>Preventative </a:t>
            </a:r>
            <a:r>
              <a:rPr sz="1400" spc="-5" dirty="0">
                <a:latin typeface="Calibri"/>
                <a:cs typeface="Calibri"/>
              </a:rPr>
              <a:t>maintenance list.  This </a:t>
            </a:r>
            <a:r>
              <a:rPr sz="1400" dirty="0">
                <a:latin typeface="Calibri"/>
                <a:cs typeface="Calibri"/>
              </a:rPr>
              <a:t>will </a:t>
            </a:r>
            <a:r>
              <a:rPr sz="1400" spc="-10" dirty="0">
                <a:latin typeface="Calibri"/>
                <a:cs typeface="Calibri"/>
              </a:rPr>
              <a:t>save </a:t>
            </a:r>
            <a:r>
              <a:rPr sz="1400" spc="-5" dirty="0">
                <a:latin typeface="Calibri"/>
                <a:cs typeface="Calibri"/>
              </a:rPr>
              <a:t>you </a:t>
            </a:r>
            <a:r>
              <a:rPr sz="1400" dirty="0">
                <a:latin typeface="Calibri"/>
                <a:cs typeface="Calibri"/>
              </a:rPr>
              <a:t>a </a:t>
            </a:r>
            <a:r>
              <a:rPr sz="1400" spc="-5" dirty="0">
                <a:latin typeface="Calibri"/>
                <a:cs typeface="Calibri"/>
              </a:rPr>
              <a:t>ton </a:t>
            </a:r>
            <a:r>
              <a:rPr sz="1400" dirty="0">
                <a:latin typeface="Calibri"/>
                <a:cs typeface="Calibri"/>
              </a:rPr>
              <a:t>in </a:t>
            </a:r>
            <a:r>
              <a:rPr sz="1400" spc="-5" dirty="0">
                <a:latin typeface="Calibri"/>
                <a:cs typeface="Calibri"/>
              </a:rPr>
              <a:t>maintenance</a:t>
            </a:r>
            <a:r>
              <a:rPr sz="1400" dirty="0">
                <a:latin typeface="Calibri"/>
                <a:cs typeface="Calibri"/>
              </a:rPr>
              <a:t> </a:t>
            </a:r>
            <a:r>
              <a:rPr sz="1400" spc="-10" dirty="0">
                <a:latin typeface="Calibri"/>
                <a:cs typeface="Calibri"/>
              </a:rPr>
              <a:t>fees.</a:t>
            </a:r>
            <a:endParaRPr sz="1400">
              <a:latin typeface="Calibri"/>
              <a:cs typeface="Calibri"/>
            </a:endParaRPr>
          </a:p>
          <a:p>
            <a:pPr marL="492125" indent="-287020">
              <a:buFont typeface="Arial"/>
              <a:buChar char="•"/>
              <a:tabLst>
                <a:tab pos="492125" algn="l"/>
                <a:tab pos="492759" algn="l"/>
              </a:tabLst>
            </a:pPr>
            <a:r>
              <a:rPr sz="1400" b="1" spc="-5" dirty="0">
                <a:latin typeface="Calibri"/>
                <a:cs typeface="Calibri"/>
              </a:rPr>
              <a:t>Manager Meetings: </a:t>
            </a:r>
            <a:r>
              <a:rPr sz="1400" spc="-5" dirty="0">
                <a:latin typeface="Calibri"/>
                <a:cs typeface="Calibri"/>
              </a:rPr>
              <a:t>weekly manager meetings </a:t>
            </a:r>
            <a:r>
              <a:rPr sz="1400" spc="-10" dirty="0">
                <a:latin typeface="Calibri"/>
                <a:cs typeface="Calibri"/>
              </a:rPr>
              <a:t>are </a:t>
            </a:r>
            <a:r>
              <a:rPr sz="1400" dirty="0">
                <a:latin typeface="Calibri"/>
                <a:cs typeface="Calibri"/>
              </a:rPr>
              <a:t>a </a:t>
            </a:r>
            <a:r>
              <a:rPr sz="1400" spc="-10" dirty="0">
                <a:latin typeface="Calibri"/>
                <a:cs typeface="Calibri"/>
              </a:rPr>
              <a:t>must</a:t>
            </a:r>
            <a:r>
              <a:rPr sz="1400" dirty="0">
                <a:latin typeface="Calibri"/>
                <a:cs typeface="Calibri"/>
              </a:rPr>
              <a:t> </a:t>
            </a:r>
            <a:r>
              <a:rPr sz="1400" spc="-10" dirty="0">
                <a:latin typeface="Calibri"/>
                <a:cs typeface="Calibri"/>
              </a:rPr>
              <a:t>have.</a:t>
            </a:r>
            <a:r>
              <a:rPr lang="en-US" sz="1400" spc="-10" dirty="0">
                <a:latin typeface="Calibri"/>
                <a:cs typeface="Calibri"/>
              </a:rPr>
              <a:t> Always start with SMART START Card, then Budget Tracker recap, Excellence Awards standings/KPIs, Action Plans, Horses/Dogs review. Review all emails from prior week to compile a detailed agenda of relevant information!</a:t>
            </a:r>
            <a:endParaRPr sz="1400" spc="-10" dirty="0">
              <a:latin typeface="Calibri"/>
              <a:ea typeface="Calibri"/>
              <a:cs typeface="Calibri"/>
            </a:endParaRPr>
          </a:p>
          <a:p>
            <a:pPr marL="490855" indent="-285750">
              <a:buFont typeface="Arial"/>
              <a:buChar char="•"/>
              <a:tabLst>
                <a:tab pos="492125" algn="l"/>
                <a:tab pos="492759" algn="l"/>
              </a:tabLst>
            </a:pPr>
            <a:r>
              <a:rPr lang="en-US" sz="1400" b="1" spc="-10" dirty="0">
                <a:latin typeface="Calibri"/>
                <a:cs typeface="Calibri"/>
              </a:rPr>
              <a:t>Guest Comments:</a:t>
            </a:r>
            <a:r>
              <a:rPr lang="en-US" sz="1400" spc="-10" dirty="0">
                <a:latin typeface="Calibri"/>
                <a:cs typeface="Calibri"/>
              </a:rPr>
              <a:t> QR codes are meant to be handed directly to guests with your own personal touch while you display excellent hospitality. Contests are a great way to drive your team; whoever has their name mentioned the most. Along with manager shifts goals of handed out 10 great interactions per shift. At hotline expo, they can be put on trays. Do not use as bag stuffers as they get ignored and thrown away.</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22</a:t>
            </a:fld>
            <a:endParaRPr spc="1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355597"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83279" y="676668"/>
            <a:ext cx="375678"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505200" y="676668"/>
            <a:ext cx="1335786"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670040" cy="340741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Labor </a:t>
            </a:r>
            <a:r>
              <a:rPr sz="1800" b="1" spc="-10" dirty="0">
                <a:latin typeface="Calibri"/>
                <a:cs typeface="Calibri"/>
              </a:rPr>
              <a:t>Cost </a:t>
            </a:r>
            <a:r>
              <a:rPr sz="1800" b="1" dirty="0">
                <a:latin typeface="Calibri"/>
                <a:cs typeface="Calibri"/>
              </a:rPr>
              <a:t>-</a:t>
            </a:r>
            <a:r>
              <a:rPr sz="1800" b="1" spc="-20" dirty="0">
                <a:latin typeface="Calibri"/>
                <a:cs typeface="Calibri"/>
              </a:rPr>
              <a:t> </a:t>
            </a:r>
            <a:r>
              <a:rPr sz="1800" b="1" spc="-5" dirty="0">
                <a:latin typeface="Calibri"/>
                <a:cs typeface="Calibri"/>
              </a:rPr>
              <a:t>Scheduling</a:t>
            </a:r>
            <a:endParaRPr sz="1800">
              <a:latin typeface="Calibri"/>
              <a:cs typeface="Calibri"/>
            </a:endParaRPr>
          </a:p>
          <a:p>
            <a:pPr>
              <a:lnSpc>
                <a:spcPct val="100000"/>
              </a:lnSpc>
              <a:spcBef>
                <a:spcPts val="55"/>
              </a:spcBef>
            </a:pPr>
            <a:endParaRPr sz="210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Monitor: </a:t>
            </a:r>
            <a:r>
              <a:rPr sz="1400" spc="-5" dirty="0">
                <a:latin typeface="Calibri"/>
                <a:cs typeface="Calibri"/>
              </a:rPr>
              <a:t>Monitor labor </a:t>
            </a:r>
            <a:r>
              <a:rPr sz="1400" dirty="0">
                <a:latin typeface="Calibri"/>
                <a:cs typeface="Calibri"/>
              </a:rPr>
              <a:t>on a </a:t>
            </a:r>
            <a:r>
              <a:rPr sz="1400" spc="-5" dirty="0">
                <a:latin typeface="Calibri"/>
                <a:cs typeface="Calibri"/>
              </a:rPr>
              <a:t>15-minute</a:t>
            </a:r>
            <a:r>
              <a:rPr sz="1400" spc="-45" dirty="0">
                <a:latin typeface="Calibri"/>
                <a:cs typeface="Calibri"/>
              </a:rPr>
              <a:t> </a:t>
            </a:r>
            <a:r>
              <a:rPr sz="1400" dirty="0">
                <a:latin typeface="Calibri"/>
                <a:cs typeface="Calibri"/>
              </a:rPr>
              <a:t>basis.</a:t>
            </a:r>
            <a:endParaRPr sz="1400">
              <a:latin typeface="Calibri"/>
              <a:cs typeface="Calibri"/>
            </a:endParaRPr>
          </a:p>
          <a:p>
            <a:pPr marL="492759" marR="248285" indent="-287020">
              <a:lnSpc>
                <a:spcPct val="100000"/>
              </a:lnSpc>
              <a:spcBef>
                <a:spcPts val="5"/>
              </a:spcBef>
              <a:buFont typeface="Arial"/>
              <a:buChar char="•"/>
              <a:tabLst>
                <a:tab pos="492125" algn="l"/>
                <a:tab pos="492759" algn="l"/>
              </a:tabLst>
            </a:pPr>
            <a:r>
              <a:rPr sz="1400" b="1" spc="-5" dirty="0">
                <a:latin typeface="Calibri"/>
                <a:cs typeface="Calibri"/>
              </a:rPr>
              <a:t>Knowing </a:t>
            </a:r>
            <a:r>
              <a:rPr sz="1400" b="1" dirty="0">
                <a:latin typeface="Calibri"/>
                <a:cs typeface="Calibri"/>
              </a:rPr>
              <a:t>the numbers: </a:t>
            </a:r>
            <a:r>
              <a:rPr sz="1400" spc="-5" dirty="0">
                <a:latin typeface="Calibri"/>
                <a:cs typeface="Calibri"/>
              </a:rPr>
              <a:t>Managers should </a:t>
            </a:r>
            <a:r>
              <a:rPr sz="1400" spc="-10" dirty="0">
                <a:latin typeface="Calibri"/>
                <a:cs typeface="Calibri"/>
              </a:rPr>
              <a:t>always </a:t>
            </a:r>
            <a:r>
              <a:rPr sz="1400" spc="-5" dirty="0">
                <a:latin typeface="Calibri"/>
                <a:cs typeface="Calibri"/>
              </a:rPr>
              <a:t>know what the </a:t>
            </a:r>
            <a:r>
              <a:rPr sz="1400" dirty="0">
                <a:latin typeface="Calibri"/>
                <a:cs typeface="Calibri"/>
              </a:rPr>
              <a:t>Sales &amp; </a:t>
            </a:r>
            <a:r>
              <a:rPr sz="1400" spc="-5" dirty="0">
                <a:latin typeface="Calibri"/>
                <a:cs typeface="Calibri"/>
              </a:rPr>
              <a:t>Labor  </a:t>
            </a:r>
            <a:r>
              <a:rPr sz="1400" spc="-10" dirty="0">
                <a:latin typeface="Calibri"/>
                <a:cs typeface="Calibri"/>
              </a:rPr>
              <a:t>Forecast </a:t>
            </a:r>
            <a:r>
              <a:rPr sz="1400" dirty="0">
                <a:latin typeface="Calibri"/>
                <a:cs typeface="Calibri"/>
              </a:rPr>
              <a:t>is </a:t>
            </a:r>
            <a:r>
              <a:rPr sz="1400" spc="-10" dirty="0">
                <a:latin typeface="Calibri"/>
                <a:cs typeface="Calibri"/>
              </a:rPr>
              <a:t>for </a:t>
            </a:r>
            <a:r>
              <a:rPr sz="1400" spc="-5" dirty="0">
                <a:latin typeface="Calibri"/>
                <a:cs typeface="Calibri"/>
              </a:rPr>
              <a:t>their shift. They need </a:t>
            </a:r>
            <a:r>
              <a:rPr sz="1400" spc="-10" dirty="0">
                <a:latin typeface="Calibri"/>
                <a:cs typeface="Calibri"/>
              </a:rPr>
              <a:t>to </a:t>
            </a:r>
            <a:r>
              <a:rPr sz="1400" spc="-5" dirty="0">
                <a:latin typeface="Calibri"/>
                <a:cs typeface="Calibri"/>
              </a:rPr>
              <a:t>know “where they are” </a:t>
            </a:r>
            <a:r>
              <a:rPr sz="1400" dirty="0">
                <a:latin typeface="Calibri"/>
                <a:cs typeface="Calibri"/>
              </a:rPr>
              <a:t>as </a:t>
            </a:r>
            <a:r>
              <a:rPr sz="1400" spc="-10" dirty="0">
                <a:latin typeface="Calibri"/>
                <a:cs typeface="Calibri"/>
              </a:rPr>
              <a:t>they </a:t>
            </a:r>
            <a:r>
              <a:rPr sz="1400" spc="-5" dirty="0">
                <a:latin typeface="Calibri"/>
                <a:cs typeface="Calibri"/>
              </a:rPr>
              <a:t>check labor  every </a:t>
            </a:r>
            <a:r>
              <a:rPr sz="1400" dirty="0">
                <a:latin typeface="Calibri"/>
                <a:cs typeface="Calibri"/>
              </a:rPr>
              <a:t>15</a:t>
            </a:r>
            <a:r>
              <a:rPr sz="1400" spc="-10" dirty="0">
                <a:latin typeface="Calibri"/>
                <a:cs typeface="Calibri"/>
              </a:rPr>
              <a:t> </a:t>
            </a:r>
            <a:r>
              <a:rPr sz="1400" spc="-5" dirty="0">
                <a:latin typeface="Calibri"/>
                <a:cs typeface="Calibri"/>
              </a:rPr>
              <a:t>minutes.</a:t>
            </a:r>
            <a:endParaRPr sz="1400">
              <a:latin typeface="Calibri"/>
              <a:cs typeface="Calibri"/>
            </a:endParaRPr>
          </a:p>
          <a:p>
            <a:pPr marL="492759" indent="-287020">
              <a:lnSpc>
                <a:spcPct val="100000"/>
              </a:lnSpc>
              <a:buFont typeface="Arial"/>
              <a:buChar char="•"/>
              <a:tabLst>
                <a:tab pos="492125" algn="l"/>
                <a:tab pos="492759" algn="l"/>
              </a:tabLst>
            </a:pPr>
            <a:r>
              <a:rPr sz="1400" b="1" spc="-20" dirty="0">
                <a:latin typeface="Calibri"/>
                <a:cs typeface="Calibri"/>
              </a:rPr>
              <a:t>Targets: </a:t>
            </a:r>
            <a:r>
              <a:rPr sz="1400" dirty="0">
                <a:latin typeface="Calibri"/>
                <a:cs typeface="Calibri"/>
              </a:rPr>
              <a:t>Aim </a:t>
            </a:r>
            <a:r>
              <a:rPr sz="1400" spc="-10" dirty="0">
                <a:latin typeface="Calibri"/>
                <a:cs typeface="Calibri"/>
              </a:rPr>
              <a:t>to </a:t>
            </a:r>
            <a:r>
              <a:rPr sz="1400" spc="-5" dirty="0">
                <a:latin typeface="Calibri"/>
                <a:cs typeface="Calibri"/>
              </a:rPr>
              <a:t>turn </a:t>
            </a:r>
            <a:r>
              <a:rPr sz="1400" dirty="0">
                <a:latin typeface="Calibri"/>
                <a:cs typeface="Calibri"/>
              </a:rPr>
              <a:t>the </a:t>
            </a:r>
            <a:r>
              <a:rPr sz="1400" spc="-5" dirty="0">
                <a:latin typeface="Calibri"/>
                <a:cs typeface="Calibri"/>
              </a:rPr>
              <a:t>shift over </a:t>
            </a:r>
            <a:r>
              <a:rPr sz="1400" spc="-10" dirty="0">
                <a:latin typeface="Calibri"/>
                <a:cs typeface="Calibri"/>
              </a:rPr>
              <a:t>to </a:t>
            </a:r>
            <a:r>
              <a:rPr sz="1400" spc="-5" dirty="0">
                <a:latin typeface="Calibri"/>
                <a:cs typeface="Calibri"/>
              </a:rPr>
              <a:t>the Closing Manager </a:t>
            </a:r>
            <a:r>
              <a:rPr sz="1400" dirty="0">
                <a:latin typeface="Calibri"/>
                <a:cs typeface="Calibri"/>
              </a:rPr>
              <a:t>in </a:t>
            </a:r>
            <a:r>
              <a:rPr sz="1400" spc="-5" dirty="0">
                <a:latin typeface="Calibri"/>
                <a:cs typeface="Calibri"/>
              </a:rPr>
              <a:t>good shape. Cannot</a:t>
            </a:r>
            <a:r>
              <a:rPr sz="1400" spc="80" dirty="0">
                <a:latin typeface="Calibri"/>
                <a:cs typeface="Calibri"/>
              </a:rPr>
              <a:t> </a:t>
            </a:r>
            <a:r>
              <a:rPr sz="1400" spc="-5" dirty="0">
                <a:latin typeface="Calibri"/>
                <a:cs typeface="Calibri"/>
              </a:rPr>
              <a:t>just</a:t>
            </a:r>
            <a:endParaRPr sz="1400">
              <a:latin typeface="Calibri"/>
              <a:cs typeface="Calibri"/>
            </a:endParaRPr>
          </a:p>
          <a:p>
            <a:pPr marL="492759">
              <a:lnSpc>
                <a:spcPct val="100000"/>
              </a:lnSpc>
            </a:pPr>
            <a:r>
              <a:rPr sz="1400" spc="-10" dirty="0">
                <a:latin typeface="Calibri"/>
                <a:cs typeface="Calibri"/>
              </a:rPr>
              <a:t>say </a:t>
            </a:r>
            <a:r>
              <a:rPr sz="1400" spc="-15" dirty="0">
                <a:latin typeface="Calibri"/>
                <a:cs typeface="Calibri"/>
              </a:rPr>
              <a:t>“good </a:t>
            </a:r>
            <a:r>
              <a:rPr sz="1400" spc="-5" dirty="0">
                <a:latin typeface="Calibri"/>
                <a:cs typeface="Calibri"/>
              </a:rPr>
              <a:t>luck” and</a:t>
            </a:r>
            <a:r>
              <a:rPr sz="1400" spc="10" dirty="0">
                <a:latin typeface="Calibri"/>
                <a:cs typeface="Calibri"/>
              </a:rPr>
              <a:t> </a:t>
            </a:r>
            <a:r>
              <a:rPr sz="1400" spc="-10" dirty="0">
                <a:latin typeface="Calibri"/>
                <a:cs typeface="Calibri"/>
              </a:rPr>
              <a:t>leave.</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Breaks: </a:t>
            </a:r>
            <a:r>
              <a:rPr sz="1400" dirty="0">
                <a:latin typeface="Calibri"/>
                <a:cs typeface="Calibri"/>
              </a:rPr>
              <a:t>Use </a:t>
            </a:r>
            <a:r>
              <a:rPr sz="1400" spc="-5" dirty="0">
                <a:latin typeface="Calibri"/>
                <a:cs typeface="Calibri"/>
              </a:rPr>
              <a:t>30-minute </a:t>
            </a:r>
            <a:r>
              <a:rPr sz="1400" spc="-10" dirty="0">
                <a:latin typeface="Calibri"/>
                <a:cs typeface="Calibri"/>
              </a:rPr>
              <a:t>breaks to reduce </a:t>
            </a:r>
            <a:r>
              <a:rPr sz="1400" spc="-25" dirty="0">
                <a:latin typeface="Calibri"/>
                <a:cs typeface="Calibri"/>
              </a:rPr>
              <a:t>labor. </a:t>
            </a:r>
            <a:r>
              <a:rPr sz="1400" spc="-10" dirty="0">
                <a:latin typeface="Calibri"/>
                <a:cs typeface="Calibri"/>
              </a:rPr>
              <a:t>Always </a:t>
            </a:r>
            <a:r>
              <a:rPr sz="1400" dirty="0">
                <a:latin typeface="Calibri"/>
                <a:cs typeface="Calibri"/>
              </a:rPr>
              <a:t>a </a:t>
            </a:r>
            <a:r>
              <a:rPr sz="1400" spc="-5" dirty="0">
                <a:latin typeface="Calibri"/>
                <a:cs typeface="Calibri"/>
              </a:rPr>
              <a:t>full </a:t>
            </a:r>
            <a:r>
              <a:rPr sz="1400" dirty="0">
                <a:latin typeface="Calibri"/>
                <a:cs typeface="Calibri"/>
              </a:rPr>
              <a:t>30 </a:t>
            </a:r>
            <a:r>
              <a:rPr sz="1400" spc="-5" dirty="0">
                <a:latin typeface="Calibri"/>
                <a:cs typeface="Calibri"/>
              </a:rPr>
              <a:t>minutes, not</a:t>
            </a:r>
            <a:r>
              <a:rPr sz="1400" spc="75" dirty="0">
                <a:latin typeface="Calibri"/>
                <a:cs typeface="Calibri"/>
              </a:rPr>
              <a:t> </a:t>
            </a:r>
            <a:r>
              <a:rPr sz="1400" dirty="0">
                <a:latin typeface="Calibri"/>
                <a:cs typeface="Calibri"/>
              </a:rPr>
              <a:t>less.</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Breaks Cont.: </a:t>
            </a:r>
            <a:r>
              <a:rPr sz="1400" spc="-5" dirty="0">
                <a:latin typeface="Calibri"/>
                <a:cs typeface="Calibri"/>
              </a:rPr>
              <a:t>Send </a:t>
            </a:r>
            <a:r>
              <a:rPr sz="1400" dirty="0">
                <a:latin typeface="Calibri"/>
                <a:cs typeface="Calibri"/>
              </a:rPr>
              <a:t>people </a:t>
            </a:r>
            <a:r>
              <a:rPr sz="1400" spc="-5" dirty="0">
                <a:latin typeface="Calibri"/>
                <a:cs typeface="Calibri"/>
              </a:rPr>
              <a:t>on </a:t>
            </a:r>
            <a:r>
              <a:rPr sz="1400" spc="-10" dirty="0">
                <a:latin typeface="Calibri"/>
                <a:cs typeface="Calibri"/>
              </a:rPr>
              <a:t>breaks even </a:t>
            </a:r>
            <a:r>
              <a:rPr sz="1400" dirty="0">
                <a:latin typeface="Calibri"/>
                <a:cs typeface="Calibri"/>
              </a:rPr>
              <a:t>if </a:t>
            </a:r>
            <a:r>
              <a:rPr sz="1400" spc="-5" dirty="0">
                <a:latin typeface="Calibri"/>
                <a:cs typeface="Calibri"/>
              </a:rPr>
              <a:t>they work </a:t>
            </a:r>
            <a:r>
              <a:rPr sz="1400" dirty="0">
                <a:latin typeface="Calibri"/>
                <a:cs typeface="Calibri"/>
              </a:rPr>
              <a:t>less </a:t>
            </a:r>
            <a:r>
              <a:rPr sz="1400" spc="-5" dirty="0">
                <a:latin typeface="Calibri"/>
                <a:cs typeface="Calibri"/>
              </a:rPr>
              <a:t>than </a:t>
            </a:r>
            <a:r>
              <a:rPr sz="1400" dirty="0">
                <a:latin typeface="Calibri"/>
                <a:cs typeface="Calibri"/>
              </a:rPr>
              <a:t>5</a:t>
            </a:r>
            <a:r>
              <a:rPr sz="1400" spc="-10" dirty="0">
                <a:latin typeface="Calibri"/>
                <a:cs typeface="Calibri"/>
              </a:rPr>
              <a:t> hours</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Making </a:t>
            </a:r>
            <a:r>
              <a:rPr sz="1400" b="1" dirty="0">
                <a:latin typeface="Calibri"/>
                <a:cs typeface="Calibri"/>
              </a:rPr>
              <a:t>Cuts: </a:t>
            </a:r>
            <a:r>
              <a:rPr sz="1400" spc="-5" dirty="0">
                <a:latin typeface="Calibri"/>
                <a:cs typeface="Calibri"/>
              </a:rPr>
              <a:t>Don’t be afraid </a:t>
            </a:r>
            <a:r>
              <a:rPr sz="1400" spc="-10" dirty="0">
                <a:latin typeface="Calibri"/>
                <a:cs typeface="Calibri"/>
              </a:rPr>
              <a:t>to </a:t>
            </a:r>
            <a:r>
              <a:rPr sz="1400" spc="-5" dirty="0">
                <a:latin typeface="Calibri"/>
                <a:cs typeface="Calibri"/>
              </a:rPr>
              <a:t>send </a:t>
            </a:r>
            <a:r>
              <a:rPr sz="1400" dirty="0">
                <a:latin typeface="Calibri"/>
                <a:cs typeface="Calibri"/>
              </a:rPr>
              <a:t>people </a:t>
            </a:r>
            <a:r>
              <a:rPr sz="1400" spc="-5" dirty="0">
                <a:latin typeface="Calibri"/>
                <a:cs typeface="Calibri"/>
              </a:rPr>
              <a:t>home </a:t>
            </a:r>
            <a:r>
              <a:rPr sz="1400" dirty="0">
                <a:latin typeface="Calibri"/>
                <a:cs typeface="Calibri"/>
              </a:rPr>
              <a:t>– </a:t>
            </a:r>
            <a:r>
              <a:rPr sz="1400" spc="-10" dirty="0">
                <a:latin typeface="Calibri"/>
                <a:cs typeface="Calibri"/>
              </a:rPr>
              <a:t>even </a:t>
            </a:r>
            <a:r>
              <a:rPr sz="1400" dirty="0">
                <a:latin typeface="Calibri"/>
                <a:cs typeface="Calibri"/>
              </a:rPr>
              <a:t>if </a:t>
            </a:r>
            <a:r>
              <a:rPr sz="1400" spc="-5" dirty="0">
                <a:latin typeface="Calibri"/>
                <a:cs typeface="Calibri"/>
              </a:rPr>
              <a:t>they </a:t>
            </a:r>
            <a:r>
              <a:rPr sz="1400" spc="-10" dirty="0">
                <a:latin typeface="Calibri"/>
                <a:cs typeface="Calibri"/>
              </a:rPr>
              <a:t>are </a:t>
            </a:r>
            <a:r>
              <a:rPr sz="1400" dirty="0">
                <a:latin typeface="Calibri"/>
                <a:cs typeface="Calibri"/>
              </a:rPr>
              <a:t>a</a:t>
            </a:r>
            <a:r>
              <a:rPr sz="1400" spc="20" dirty="0">
                <a:latin typeface="Calibri"/>
                <a:cs typeface="Calibri"/>
              </a:rPr>
              <a:t> </a:t>
            </a:r>
            <a:r>
              <a:rPr sz="1400" spc="-25" dirty="0">
                <a:latin typeface="Calibri"/>
                <a:cs typeface="Calibri"/>
              </a:rPr>
              <a:t>closer.</a:t>
            </a:r>
            <a:endParaRPr sz="140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Standing </a:t>
            </a:r>
            <a:r>
              <a:rPr sz="1400" b="1" dirty="0">
                <a:latin typeface="Calibri"/>
                <a:cs typeface="Calibri"/>
              </a:rPr>
              <a:t>Around: </a:t>
            </a:r>
            <a:r>
              <a:rPr sz="1400" spc="-5" dirty="0">
                <a:latin typeface="Calibri"/>
                <a:cs typeface="Calibri"/>
              </a:rPr>
              <a:t>If </a:t>
            </a:r>
            <a:r>
              <a:rPr sz="1400" dirty="0">
                <a:latin typeface="Calibri"/>
                <a:cs typeface="Calibri"/>
              </a:rPr>
              <a:t>people </a:t>
            </a:r>
            <a:r>
              <a:rPr sz="1400" spc="-5" dirty="0">
                <a:latin typeface="Calibri"/>
                <a:cs typeface="Calibri"/>
              </a:rPr>
              <a:t>aren’t working or </a:t>
            </a:r>
            <a:r>
              <a:rPr sz="1400" spc="-10" dirty="0">
                <a:latin typeface="Calibri"/>
                <a:cs typeface="Calibri"/>
              </a:rPr>
              <a:t>are </a:t>
            </a:r>
            <a:r>
              <a:rPr sz="1400" spc="-5" dirty="0">
                <a:latin typeface="Calibri"/>
                <a:cs typeface="Calibri"/>
              </a:rPr>
              <a:t>standing </a:t>
            </a:r>
            <a:r>
              <a:rPr sz="1400" spc="-10" dirty="0">
                <a:latin typeface="Calibri"/>
                <a:cs typeface="Calibri"/>
              </a:rPr>
              <a:t>around, </a:t>
            </a:r>
            <a:r>
              <a:rPr sz="1400" dirty="0">
                <a:latin typeface="Calibri"/>
                <a:cs typeface="Calibri"/>
              </a:rPr>
              <a:t>either </a:t>
            </a:r>
            <a:r>
              <a:rPr sz="1400" spc="-5" dirty="0">
                <a:latin typeface="Calibri"/>
                <a:cs typeface="Calibri"/>
              </a:rPr>
              <a:t>put them</a:t>
            </a:r>
            <a:r>
              <a:rPr sz="1400" spc="35" dirty="0">
                <a:latin typeface="Calibri"/>
                <a:cs typeface="Calibri"/>
              </a:rPr>
              <a:t> </a:t>
            </a:r>
            <a:r>
              <a:rPr sz="1400" spc="-10" dirty="0">
                <a:latin typeface="Calibri"/>
                <a:cs typeface="Calibri"/>
              </a:rPr>
              <a:t>to</a:t>
            </a:r>
            <a:endParaRPr sz="1400">
              <a:latin typeface="Calibri"/>
              <a:cs typeface="Calibri"/>
            </a:endParaRPr>
          </a:p>
          <a:p>
            <a:pPr marL="492759">
              <a:lnSpc>
                <a:spcPct val="100000"/>
              </a:lnSpc>
            </a:pPr>
            <a:r>
              <a:rPr sz="1400" spc="-5" dirty="0">
                <a:latin typeface="Calibri"/>
                <a:cs typeface="Calibri"/>
              </a:rPr>
              <a:t>work </a:t>
            </a:r>
            <a:r>
              <a:rPr sz="1400" dirty="0">
                <a:latin typeface="Calibri"/>
                <a:cs typeface="Calibri"/>
              </a:rPr>
              <a:t>or </a:t>
            </a:r>
            <a:r>
              <a:rPr sz="1400" spc="-5" dirty="0">
                <a:latin typeface="Calibri"/>
                <a:cs typeface="Calibri"/>
              </a:rPr>
              <a:t>send them</a:t>
            </a:r>
            <a:r>
              <a:rPr sz="1400" spc="-35" dirty="0">
                <a:latin typeface="Calibri"/>
                <a:cs typeface="Calibri"/>
              </a:rPr>
              <a:t> </a:t>
            </a:r>
            <a:r>
              <a:rPr sz="1400" spc="-5" dirty="0">
                <a:latin typeface="Calibri"/>
                <a:cs typeface="Calibri"/>
              </a:rPr>
              <a:t>home.</a:t>
            </a:r>
            <a:endParaRPr sz="1400">
              <a:latin typeface="Calibri"/>
              <a:cs typeface="Calibri"/>
            </a:endParaRPr>
          </a:p>
          <a:p>
            <a:pPr marL="492759" marR="238125" indent="-287020">
              <a:lnSpc>
                <a:spcPct val="100000"/>
              </a:lnSpc>
              <a:buFont typeface="Arial"/>
              <a:buChar char="•"/>
              <a:tabLst>
                <a:tab pos="492125" algn="l"/>
                <a:tab pos="492759" algn="l"/>
              </a:tabLst>
            </a:pPr>
            <a:r>
              <a:rPr sz="1400" b="1" spc="-5" dirty="0">
                <a:latin typeface="Calibri"/>
                <a:cs typeface="Calibri"/>
              </a:rPr>
              <a:t>Early Clock-in: </a:t>
            </a:r>
            <a:r>
              <a:rPr sz="1400" spc="-5" dirty="0">
                <a:latin typeface="Calibri"/>
                <a:cs typeface="Calibri"/>
              </a:rPr>
              <a:t>Never let </a:t>
            </a:r>
            <a:r>
              <a:rPr sz="1400" spc="-10" dirty="0">
                <a:latin typeface="Calibri"/>
                <a:cs typeface="Calibri"/>
              </a:rPr>
              <a:t>anyone </a:t>
            </a:r>
            <a:r>
              <a:rPr sz="1400" dirty="0">
                <a:latin typeface="Calibri"/>
                <a:cs typeface="Calibri"/>
              </a:rPr>
              <a:t>clock in </a:t>
            </a:r>
            <a:r>
              <a:rPr sz="1400" spc="-15" dirty="0">
                <a:latin typeface="Calibri"/>
                <a:cs typeface="Calibri"/>
              </a:rPr>
              <a:t>early, </a:t>
            </a:r>
            <a:r>
              <a:rPr sz="1400" spc="-5" dirty="0">
                <a:latin typeface="Calibri"/>
                <a:cs typeface="Calibri"/>
              </a:rPr>
              <a:t>and </a:t>
            </a:r>
            <a:r>
              <a:rPr sz="1400" spc="-10" dirty="0">
                <a:latin typeface="Calibri"/>
                <a:cs typeface="Calibri"/>
              </a:rPr>
              <a:t>never </a:t>
            </a:r>
            <a:r>
              <a:rPr sz="1400" spc="-5" dirty="0">
                <a:latin typeface="Calibri"/>
                <a:cs typeface="Calibri"/>
              </a:rPr>
              <a:t>let </a:t>
            </a:r>
            <a:r>
              <a:rPr sz="1400" dirty="0">
                <a:latin typeface="Calibri"/>
                <a:cs typeface="Calibri"/>
              </a:rPr>
              <a:t>people </a:t>
            </a:r>
            <a:r>
              <a:rPr sz="1400" spc="-15" dirty="0">
                <a:latin typeface="Calibri"/>
                <a:cs typeface="Calibri"/>
              </a:rPr>
              <a:t>stay </a:t>
            </a:r>
            <a:r>
              <a:rPr sz="1400" spc="-5" dirty="0">
                <a:latin typeface="Calibri"/>
                <a:cs typeface="Calibri"/>
              </a:rPr>
              <a:t>later than  </a:t>
            </a:r>
            <a:r>
              <a:rPr sz="1400" spc="-10" dirty="0">
                <a:latin typeface="Calibri"/>
                <a:cs typeface="Calibri"/>
              </a:rPr>
              <a:t>necessary.</a:t>
            </a:r>
            <a:endParaRPr sz="140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23</a:t>
            </a:fld>
            <a:endParaRPr spc="1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355597"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83279" y="676668"/>
            <a:ext cx="419849" cy="51128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549396" y="676668"/>
            <a:ext cx="1335786" cy="51128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6" name="object 6"/>
          <p:cNvSpPr/>
          <p:nvPr/>
        </p:nvSpPr>
        <p:spPr>
          <a:xfrm>
            <a:off x="6800088" y="214884"/>
            <a:ext cx="731520" cy="733044"/>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361594" y="730707"/>
            <a:ext cx="6705600" cy="7035165"/>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Labor </a:t>
            </a:r>
            <a:r>
              <a:rPr sz="1800" b="1" spc="-10" dirty="0">
                <a:latin typeface="Calibri"/>
                <a:cs typeface="Calibri"/>
              </a:rPr>
              <a:t>Cost </a:t>
            </a:r>
            <a:r>
              <a:rPr sz="1800" b="1" dirty="0">
                <a:latin typeface="Calibri"/>
                <a:cs typeface="Calibri"/>
              </a:rPr>
              <a:t>–</a:t>
            </a:r>
            <a:r>
              <a:rPr sz="1800" b="1" spc="-20" dirty="0">
                <a:latin typeface="Calibri"/>
                <a:cs typeface="Calibri"/>
              </a:rPr>
              <a:t> </a:t>
            </a:r>
            <a:r>
              <a:rPr sz="1800" b="1" spc="-5" dirty="0">
                <a:latin typeface="Calibri"/>
                <a:cs typeface="Calibri"/>
              </a:rPr>
              <a:t>Scheduling</a:t>
            </a:r>
            <a:endParaRPr sz="1800">
              <a:latin typeface="Calibri"/>
              <a:cs typeface="Calibri"/>
            </a:endParaRPr>
          </a:p>
          <a:p>
            <a:pPr>
              <a:lnSpc>
                <a:spcPct val="100000"/>
              </a:lnSpc>
              <a:spcBef>
                <a:spcPts val="55"/>
              </a:spcBef>
            </a:pPr>
            <a:endParaRPr sz="2100">
              <a:latin typeface="Calibri"/>
              <a:cs typeface="Calibri"/>
            </a:endParaRPr>
          </a:p>
          <a:p>
            <a:pPr marL="205740">
              <a:lnSpc>
                <a:spcPct val="100000"/>
              </a:lnSpc>
            </a:pPr>
            <a:r>
              <a:rPr sz="1400" b="1" spc="-5" dirty="0">
                <a:latin typeface="Calibri"/>
                <a:cs typeface="Calibri"/>
              </a:rPr>
              <a:t>Create ASAP List: </a:t>
            </a:r>
            <a:r>
              <a:rPr sz="1400" spc="-10" dirty="0">
                <a:latin typeface="Calibri"/>
                <a:cs typeface="Calibri"/>
              </a:rPr>
              <a:t>Create </a:t>
            </a:r>
            <a:r>
              <a:rPr sz="1400" dirty="0">
                <a:latin typeface="Calibri"/>
                <a:cs typeface="Calibri"/>
              </a:rPr>
              <a:t>a </a:t>
            </a:r>
            <a:r>
              <a:rPr sz="1400" spc="-5" dirty="0">
                <a:latin typeface="Calibri"/>
                <a:cs typeface="Calibri"/>
              </a:rPr>
              <a:t>Call-In List </a:t>
            </a:r>
            <a:r>
              <a:rPr sz="1400" spc="-10" dirty="0">
                <a:latin typeface="Calibri"/>
                <a:cs typeface="Calibri"/>
              </a:rPr>
              <a:t>for </a:t>
            </a:r>
            <a:r>
              <a:rPr sz="1400" spc="-30" dirty="0">
                <a:latin typeface="Calibri"/>
                <a:cs typeface="Calibri"/>
              </a:rPr>
              <a:t>Team </a:t>
            </a:r>
            <a:r>
              <a:rPr sz="1400" spc="-5" dirty="0">
                <a:latin typeface="Calibri"/>
                <a:cs typeface="Calibri"/>
              </a:rPr>
              <a:t>Members </a:t>
            </a:r>
            <a:r>
              <a:rPr sz="1400" dirty="0">
                <a:latin typeface="Calibri"/>
                <a:cs typeface="Calibri"/>
              </a:rPr>
              <a:t>who </a:t>
            </a:r>
            <a:r>
              <a:rPr sz="1400" spc="-5" dirty="0">
                <a:latin typeface="Calibri"/>
                <a:cs typeface="Calibri"/>
              </a:rPr>
              <a:t>want </a:t>
            </a:r>
            <a:r>
              <a:rPr sz="1400" spc="-10" dirty="0">
                <a:latin typeface="Calibri"/>
                <a:cs typeface="Calibri"/>
              </a:rPr>
              <a:t>more hours.</a:t>
            </a:r>
            <a:r>
              <a:rPr sz="1400" spc="-40" dirty="0">
                <a:latin typeface="Calibri"/>
                <a:cs typeface="Calibri"/>
              </a:rPr>
              <a:t> </a:t>
            </a:r>
            <a:r>
              <a:rPr sz="1400" spc="-10" dirty="0">
                <a:latin typeface="Calibri"/>
                <a:cs typeface="Calibri"/>
              </a:rPr>
              <a:t>Update</a:t>
            </a:r>
            <a:endParaRPr sz="1400">
              <a:latin typeface="Calibri"/>
              <a:cs typeface="Calibri"/>
            </a:endParaRPr>
          </a:p>
          <a:p>
            <a:pPr marL="205740">
              <a:lnSpc>
                <a:spcPct val="100000"/>
              </a:lnSpc>
              <a:spcBef>
                <a:spcPts val="5"/>
              </a:spcBef>
            </a:pPr>
            <a:r>
              <a:rPr sz="1400" spc="-15" dirty="0">
                <a:latin typeface="Calibri"/>
                <a:cs typeface="Calibri"/>
              </a:rPr>
              <a:t>monthly.</a:t>
            </a:r>
            <a:endParaRPr sz="1400">
              <a:latin typeface="Calibri"/>
              <a:cs typeface="Calibri"/>
            </a:endParaRPr>
          </a:p>
          <a:p>
            <a:pPr marL="205740">
              <a:lnSpc>
                <a:spcPct val="100000"/>
              </a:lnSpc>
            </a:pPr>
            <a:r>
              <a:rPr sz="1400" b="1" dirty="0">
                <a:latin typeface="Calibri"/>
                <a:cs typeface="Calibri"/>
              </a:rPr>
              <a:t>Schedule </a:t>
            </a:r>
            <a:r>
              <a:rPr sz="1400" b="1" spc="-15" dirty="0">
                <a:latin typeface="Calibri"/>
                <a:cs typeface="Calibri"/>
              </a:rPr>
              <a:t>Training: </a:t>
            </a:r>
            <a:r>
              <a:rPr sz="1400" spc="-5" dirty="0">
                <a:latin typeface="Calibri"/>
                <a:cs typeface="Calibri"/>
              </a:rPr>
              <a:t>Utilize R365 Support</a:t>
            </a:r>
            <a:r>
              <a:rPr sz="1400" spc="-45" dirty="0">
                <a:latin typeface="Calibri"/>
                <a:cs typeface="Calibri"/>
              </a:rPr>
              <a:t> </a:t>
            </a:r>
            <a:r>
              <a:rPr sz="1400" spc="-5" dirty="0">
                <a:latin typeface="Calibri"/>
                <a:cs typeface="Calibri"/>
              </a:rPr>
              <a:t>Center</a:t>
            </a:r>
            <a:endParaRPr sz="1400">
              <a:latin typeface="Calibri"/>
              <a:cs typeface="Calibri"/>
            </a:endParaRPr>
          </a:p>
          <a:p>
            <a:pPr marL="205740" marR="100965">
              <a:lnSpc>
                <a:spcPct val="100000"/>
              </a:lnSpc>
            </a:pPr>
            <a:r>
              <a:rPr sz="1400" b="1" spc="-10" dirty="0">
                <a:latin typeface="Calibri"/>
                <a:cs typeface="Calibri"/>
              </a:rPr>
              <a:t>Reviewing </a:t>
            </a:r>
            <a:r>
              <a:rPr sz="1400" b="1" dirty="0">
                <a:latin typeface="Calibri"/>
                <a:cs typeface="Calibri"/>
              </a:rPr>
              <a:t>Goals: </a:t>
            </a:r>
            <a:r>
              <a:rPr sz="1400" dirty="0">
                <a:latin typeface="Calibri"/>
                <a:cs typeface="Calibri"/>
              </a:rPr>
              <a:t>all </a:t>
            </a:r>
            <a:r>
              <a:rPr sz="1400" spc="-10" dirty="0">
                <a:latin typeface="Calibri"/>
                <a:cs typeface="Calibri"/>
              </a:rPr>
              <a:t>managers </a:t>
            </a:r>
            <a:r>
              <a:rPr sz="1400" spc="-5" dirty="0">
                <a:latin typeface="Calibri"/>
                <a:cs typeface="Calibri"/>
              </a:rPr>
              <a:t>should </a:t>
            </a:r>
            <a:r>
              <a:rPr sz="1400" spc="-10" dirty="0">
                <a:latin typeface="Calibri"/>
                <a:cs typeface="Calibri"/>
              </a:rPr>
              <a:t>review </a:t>
            </a:r>
            <a:r>
              <a:rPr sz="1400" spc="-5" dirty="0">
                <a:latin typeface="Calibri"/>
                <a:cs typeface="Calibri"/>
              </a:rPr>
              <a:t>their daily </a:t>
            </a:r>
            <a:r>
              <a:rPr sz="1400" spc="-10" dirty="0">
                <a:latin typeface="Calibri"/>
                <a:cs typeface="Calibri"/>
              </a:rPr>
              <a:t>budgets before </a:t>
            </a:r>
            <a:r>
              <a:rPr sz="1400" spc="-5" dirty="0">
                <a:latin typeface="Calibri"/>
                <a:cs typeface="Calibri"/>
              </a:rPr>
              <a:t>the start of each  shift.</a:t>
            </a:r>
            <a:endParaRPr sz="1400">
              <a:latin typeface="Calibri"/>
              <a:cs typeface="Calibri"/>
            </a:endParaRPr>
          </a:p>
          <a:p>
            <a:pPr marL="205740" marR="372110">
              <a:lnSpc>
                <a:spcPct val="100000"/>
              </a:lnSpc>
            </a:pPr>
            <a:r>
              <a:rPr sz="1400" b="1" spc="-10" dirty="0">
                <a:latin typeface="Calibri"/>
                <a:cs typeface="Calibri"/>
              </a:rPr>
              <a:t>Review </a:t>
            </a:r>
            <a:r>
              <a:rPr sz="1400" b="1" spc="-5" dirty="0">
                <a:latin typeface="Calibri"/>
                <a:cs typeface="Calibri"/>
              </a:rPr>
              <a:t>Budget </a:t>
            </a:r>
            <a:r>
              <a:rPr sz="1400" b="1" spc="-20" dirty="0">
                <a:latin typeface="Calibri"/>
                <a:cs typeface="Calibri"/>
              </a:rPr>
              <a:t>Tracker: </a:t>
            </a:r>
            <a:r>
              <a:rPr sz="1400" spc="-10" dirty="0">
                <a:latin typeface="Calibri"/>
                <a:cs typeface="Calibri"/>
              </a:rPr>
              <a:t>Everyone </a:t>
            </a:r>
            <a:r>
              <a:rPr sz="1400" spc="-5" dirty="0">
                <a:latin typeface="Calibri"/>
                <a:cs typeface="Calibri"/>
              </a:rPr>
              <a:t>should know where we </a:t>
            </a:r>
            <a:r>
              <a:rPr sz="1400" spc="-10" dirty="0">
                <a:latin typeface="Calibri"/>
                <a:cs typeface="Calibri"/>
              </a:rPr>
              <a:t>stand for </a:t>
            </a:r>
            <a:r>
              <a:rPr sz="1400" spc="-5" dirty="0">
                <a:latin typeface="Calibri"/>
                <a:cs typeface="Calibri"/>
              </a:rPr>
              <a:t>the week </a:t>
            </a:r>
            <a:r>
              <a:rPr sz="1400" dirty="0">
                <a:latin typeface="Calibri"/>
                <a:cs typeface="Calibri"/>
              </a:rPr>
              <a:t>via </a:t>
            </a:r>
            <a:r>
              <a:rPr sz="1400" spc="-5" dirty="0">
                <a:latin typeface="Calibri"/>
                <a:cs typeface="Calibri"/>
              </a:rPr>
              <a:t>the  </a:t>
            </a:r>
            <a:r>
              <a:rPr sz="1400" spc="-10" dirty="0">
                <a:latin typeface="Calibri"/>
                <a:cs typeface="Calibri"/>
              </a:rPr>
              <a:t>Budget </a:t>
            </a:r>
            <a:r>
              <a:rPr sz="1400" spc="-25" dirty="0">
                <a:latin typeface="Calibri"/>
                <a:cs typeface="Calibri"/>
              </a:rPr>
              <a:t>Tracker </a:t>
            </a:r>
            <a:r>
              <a:rPr sz="1400" spc="-5" dirty="0">
                <a:latin typeface="Calibri"/>
                <a:cs typeface="Calibri"/>
              </a:rPr>
              <a:t>and should </a:t>
            </a:r>
            <a:r>
              <a:rPr sz="1400" spc="-10" dirty="0">
                <a:latin typeface="Calibri"/>
                <a:cs typeface="Calibri"/>
              </a:rPr>
              <a:t>review </a:t>
            </a:r>
            <a:r>
              <a:rPr sz="1400" dirty="0">
                <a:latin typeface="Calibri"/>
                <a:cs typeface="Calibri"/>
              </a:rPr>
              <a:t>it </a:t>
            </a:r>
            <a:r>
              <a:rPr sz="1400" spc="-20" dirty="0">
                <a:latin typeface="Calibri"/>
                <a:cs typeface="Calibri"/>
              </a:rPr>
              <a:t>daily. </a:t>
            </a:r>
            <a:r>
              <a:rPr sz="1400" spc="-5" dirty="0">
                <a:latin typeface="Calibri"/>
                <a:cs typeface="Calibri"/>
              </a:rPr>
              <a:t>The </a:t>
            </a:r>
            <a:r>
              <a:rPr sz="1400" dirty="0">
                <a:latin typeface="Calibri"/>
                <a:cs typeface="Calibri"/>
              </a:rPr>
              <a:t>GM </a:t>
            </a:r>
            <a:r>
              <a:rPr sz="1400" spc="-5" dirty="0">
                <a:latin typeface="Calibri"/>
                <a:cs typeface="Calibri"/>
              </a:rPr>
              <a:t>should </a:t>
            </a:r>
            <a:r>
              <a:rPr sz="1400" spc="-10" dirty="0">
                <a:latin typeface="Calibri"/>
                <a:cs typeface="Calibri"/>
              </a:rPr>
              <a:t>go </a:t>
            </a:r>
            <a:r>
              <a:rPr sz="1400" spc="-5" dirty="0">
                <a:latin typeface="Calibri"/>
                <a:cs typeface="Calibri"/>
              </a:rPr>
              <a:t>over this </a:t>
            </a:r>
            <a:r>
              <a:rPr sz="1400" dirty="0">
                <a:latin typeface="Calibri"/>
                <a:cs typeface="Calibri"/>
              </a:rPr>
              <a:t>in </a:t>
            </a:r>
            <a:r>
              <a:rPr sz="1400" spc="-10" dirty="0">
                <a:latin typeface="Calibri"/>
                <a:cs typeface="Calibri"/>
              </a:rPr>
              <a:t>detail </a:t>
            </a:r>
            <a:r>
              <a:rPr sz="1400" spc="-5" dirty="0">
                <a:latin typeface="Calibri"/>
                <a:cs typeface="Calibri"/>
              </a:rPr>
              <a:t>every  manager</a:t>
            </a:r>
            <a:r>
              <a:rPr sz="1400" dirty="0">
                <a:latin typeface="Calibri"/>
                <a:cs typeface="Calibri"/>
              </a:rPr>
              <a:t> </a:t>
            </a:r>
            <a:r>
              <a:rPr sz="1400" spc="-5" dirty="0">
                <a:latin typeface="Calibri"/>
                <a:cs typeface="Calibri"/>
              </a:rPr>
              <a:t>meeting.</a:t>
            </a:r>
            <a:endParaRPr sz="1400">
              <a:latin typeface="Calibri"/>
              <a:cs typeface="Calibri"/>
            </a:endParaRPr>
          </a:p>
          <a:p>
            <a:pPr marL="205740" marR="314960">
              <a:lnSpc>
                <a:spcPct val="100000"/>
              </a:lnSpc>
            </a:pPr>
            <a:r>
              <a:rPr sz="1400" b="1" spc="-15" dirty="0">
                <a:latin typeface="Calibri"/>
                <a:cs typeface="Calibri"/>
              </a:rPr>
              <a:t>Training </a:t>
            </a:r>
            <a:r>
              <a:rPr sz="1400" b="1" spc="-5" dirty="0">
                <a:latin typeface="Calibri"/>
                <a:cs typeface="Calibri"/>
              </a:rPr>
              <a:t>Budget: </a:t>
            </a:r>
            <a:r>
              <a:rPr sz="1400" spc="-5" dirty="0">
                <a:latin typeface="Calibri"/>
                <a:cs typeface="Calibri"/>
              </a:rPr>
              <a:t>training </a:t>
            </a:r>
            <a:r>
              <a:rPr sz="1400" spc="-10" dirty="0">
                <a:latin typeface="Calibri"/>
                <a:cs typeface="Calibri"/>
              </a:rPr>
              <a:t>budgets </a:t>
            </a:r>
            <a:r>
              <a:rPr sz="1400" spc="-5" dirty="0">
                <a:latin typeface="Calibri"/>
                <a:cs typeface="Calibri"/>
              </a:rPr>
              <a:t>vary </a:t>
            </a:r>
            <a:r>
              <a:rPr sz="1400" spc="-10" dirty="0">
                <a:latin typeface="Calibri"/>
                <a:cs typeface="Calibri"/>
              </a:rPr>
              <a:t>by store </a:t>
            </a:r>
            <a:r>
              <a:rPr sz="1400" spc="-5" dirty="0">
                <a:latin typeface="Calibri"/>
                <a:cs typeface="Calibri"/>
              </a:rPr>
              <a:t>but </a:t>
            </a:r>
            <a:r>
              <a:rPr sz="1400" dirty="0">
                <a:latin typeface="Calibri"/>
                <a:cs typeface="Calibri"/>
              </a:rPr>
              <a:t>is </a:t>
            </a:r>
            <a:r>
              <a:rPr sz="1400" spc="-5" dirty="0">
                <a:latin typeface="Calibri"/>
                <a:cs typeface="Calibri"/>
              </a:rPr>
              <a:t>now included </a:t>
            </a:r>
            <a:r>
              <a:rPr sz="1400" dirty="0">
                <a:latin typeface="Calibri"/>
                <a:cs typeface="Calibri"/>
              </a:rPr>
              <a:t>in </a:t>
            </a:r>
            <a:r>
              <a:rPr sz="1400" spc="-5" dirty="0">
                <a:latin typeface="Calibri"/>
                <a:cs typeface="Calibri"/>
              </a:rPr>
              <a:t>your </a:t>
            </a:r>
            <a:r>
              <a:rPr sz="1400" spc="-10" dirty="0">
                <a:latin typeface="Calibri"/>
                <a:cs typeface="Calibri"/>
              </a:rPr>
              <a:t>total </a:t>
            </a:r>
            <a:r>
              <a:rPr sz="1400" spc="-5" dirty="0">
                <a:latin typeface="Calibri"/>
                <a:cs typeface="Calibri"/>
              </a:rPr>
              <a:t>labor  </a:t>
            </a:r>
            <a:r>
              <a:rPr sz="1400" spc="-10" dirty="0">
                <a:latin typeface="Calibri"/>
                <a:cs typeface="Calibri"/>
              </a:rPr>
              <a:t>budget. </a:t>
            </a:r>
            <a:r>
              <a:rPr sz="1400" spc="-25" dirty="0">
                <a:latin typeface="Calibri"/>
                <a:cs typeface="Calibri"/>
              </a:rPr>
              <a:t>We </a:t>
            </a:r>
            <a:r>
              <a:rPr sz="1400" spc="-5" dirty="0">
                <a:latin typeface="Calibri"/>
                <a:cs typeface="Calibri"/>
              </a:rPr>
              <a:t>don’t </a:t>
            </a:r>
            <a:r>
              <a:rPr sz="1400" spc="-10" dirty="0">
                <a:latin typeface="Calibri"/>
                <a:cs typeface="Calibri"/>
              </a:rPr>
              <a:t>want to </a:t>
            </a:r>
            <a:r>
              <a:rPr sz="1400" spc="-5" dirty="0">
                <a:latin typeface="Calibri"/>
                <a:cs typeface="Calibri"/>
              </a:rPr>
              <a:t>cut New-Hire </a:t>
            </a:r>
            <a:r>
              <a:rPr sz="1400" spc="-15" dirty="0">
                <a:latin typeface="Calibri"/>
                <a:cs typeface="Calibri"/>
              </a:rPr>
              <a:t>Training, </a:t>
            </a:r>
            <a:r>
              <a:rPr sz="1400" spc="-5" dirty="0">
                <a:latin typeface="Calibri"/>
                <a:cs typeface="Calibri"/>
              </a:rPr>
              <a:t>but </a:t>
            </a:r>
            <a:r>
              <a:rPr sz="1400" spc="-10" dirty="0">
                <a:latin typeface="Calibri"/>
                <a:cs typeface="Calibri"/>
              </a:rPr>
              <a:t>Cross-Training </a:t>
            </a:r>
            <a:r>
              <a:rPr sz="1400" spc="-5" dirty="0">
                <a:latin typeface="Calibri"/>
                <a:cs typeface="Calibri"/>
              </a:rPr>
              <a:t>can </a:t>
            </a:r>
            <a:r>
              <a:rPr sz="1400" spc="-10" dirty="0">
                <a:latin typeface="Calibri"/>
                <a:cs typeface="Calibri"/>
              </a:rPr>
              <a:t>always </a:t>
            </a:r>
            <a:r>
              <a:rPr sz="1400" spc="-5" dirty="0">
                <a:latin typeface="Calibri"/>
                <a:cs typeface="Calibri"/>
              </a:rPr>
              <a:t>be  postponed </a:t>
            </a:r>
            <a:r>
              <a:rPr sz="1400" dirty="0">
                <a:latin typeface="Calibri"/>
                <a:cs typeface="Calibri"/>
              </a:rPr>
              <a:t>if </a:t>
            </a:r>
            <a:r>
              <a:rPr sz="1400" spc="-5" dirty="0">
                <a:latin typeface="Calibri"/>
                <a:cs typeface="Calibri"/>
              </a:rPr>
              <a:t>we can’t </a:t>
            </a:r>
            <a:r>
              <a:rPr sz="1400" spc="-15" dirty="0">
                <a:latin typeface="Calibri"/>
                <a:cs typeface="Calibri"/>
              </a:rPr>
              <a:t>afford</a:t>
            </a:r>
            <a:r>
              <a:rPr sz="1400" spc="-35" dirty="0">
                <a:latin typeface="Calibri"/>
                <a:cs typeface="Calibri"/>
              </a:rPr>
              <a:t> </a:t>
            </a:r>
            <a:r>
              <a:rPr sz="1400" dirty="0">
                <a:latin typeface="Calibri"/>
                <a:cs typeface="Calibri"/>
              </a:rPr>
              <a:t>it.</a:t>
            </a:r>
            <a:endParaRPr sz="1400">
              <a:latin typeface="Calibri"/>
              <a:cs typeface="Calibri"/>
            </a:endParaRPr>
          </a:p>
          <a:p>
            <a:pPr marL="949325" marR="142875" indent="-287020">
              <a:lnSpc>
                <a:spcPct val="100000"/>
              </a:lnSpc>
              <a:buFont typeface="Arial"/>
              <a:buChar char="•"/>
              <a:tabLst>
                <a:tab pos="949325" algn="l"/>
                <a:tab pos="949960" algn="l"/>
              </a:tabLst>
            </a:pPr>
            <a:r>
              <a:rPr sz="1400" spc="-15" dirty="0">
                <a:latin typeface="Calibri"/>
                <a:cs typeface="Calibri"/>
              </a:rPr>
              <a:t>Training </a:t>
            </a:r>
            <a:r>
              <a:rPr sz="1400" spc="-5" dirty="0">
                <a:latin typeface="Calibri"/>
                <a:cs typeface="Calibri"/>
              </a:rPr>
              <a:t>should occur </a:t>
            </a:r>
            <a:r>
              <a:rPr sz="1400" spc="-10" dirty="0">
                <a:latin typeface="Calibri"/>
                <a:cs typeface="Calibri"/>
              </a:rPr>
              <a:t>even </a:t>
            </a:r>
            <a:r>
              <a:rPr sz="1400" dirty="0">
                <a:latin typeface="Calibri"/>
                <a:cs typeface="Calibri"/>
              </a:rPr>
              <a:t>within </a:t>
            </a:r>
            <a:r>
              <a:rPr sz="1400" spc="-5" dirty="0">
                <a:latin typeface="Calibri"/>
                <a:cs typeface="Calibri"/>
              </a:rPr>
              <a:t>your normal Labor </a:t>
            </a:r>
            <a:r>
              <a:rPr sz="1400" spc="-10" dirty="0">
                <a:latin typeface="Calibri"/>
                <a:cs typeface="Calibri"/>
              </a:rPr>
              <a:t>Budget </a:t>
            </a:r>
            <a:r>
              <a:rPr sz="1400" dirty="0">
                <a:latin typeface="Calibri"/>
                <a:cs typeface="Calibri"/>
              </a:rPr>
              <a:t>– </a:t>
            </a:r>
            <a:r>
              <a:rPr sz="1400" spc="-5" dirty="0">
                <a:latin typeface="Calibri"/>
                <a:cs typeface="Calibri"/>
              </a:rPr>
              <a:t>we </a:t>
            </a:r>
            <a:r>
              <a:rPr sz="1400" spc="-10" dirty="0">
                <a:latin typeface="Calibri"/>
                <a:cs typeface="Calibri"/>
              </a:rPr>
              <a:t>are </a:t>
            </a:r>
            <a:r>
              <a:rPr sz="1400" spc="-15" dirty="0">
                <a:latin typeface="Calibri"/>
                <a:cs typeface="Calibri"/>
              </a:rPr>
              <a:t>“always  </a:t>
            </a:r>
            <a:r>
              <a:rPr sz="1400" dirty="0">
                <a:latin typeface="Calibri"/>
                <a:cs typeface="Calibri"/>
              </a:rPr>
              <a:t>training” </a:t>
            </a:r>
            <a:r>
              <a:rPr sz="1400" spc="-5" dirty="0">
                <a:latin typeface="Calibri"/>
                <a:cs typeface="Calibri"/>
              </a:rPr>
              <a:t>and we shouldn’t </a:t>
            </a:r>
            <a:r>
              <a:rPr sz="1400" spc="-15" dirty="0">
                <a:latin typeface="Calibri"/>
                <a:cs typeface="Calibri"/>
              </a:rPr>
              <a:t>have </a:t>
            </a:r>
            <a:r>
              <a:rPr sz="1400" spc="-10" dirty="0">
                <a:latin typeface="Calibri"/>
                <a:cs typeface="Calibri"/>
              </a:rPr>
              <a:t>to </a:t>
            </a:r>
            <a:r>
              <a:rPr sz="1400" spc="-5" dirty="0">
                <a:latin typeface="Calibri"/>
                <a:cs typeface="Calibri"/>
              </a:rPr>
              <a:t>provide training dollars </a:t>
            </a:r>
            <a:r>
              <a:rPr sz="1400" spc="-10" dirty="0">
                <a:latin typeface="Calibri"/>
                <a:cs typeface="Calibri"/>
              </a:rPr>
              <a:t>for </a:t>
            </a:r>
            <a:r>
              <a:rPr sz="1400" spc="-5" dirty="0">
                <a:latin typeface="Calibri"/>
                <a:cs typeface="Calibri"/>
              </a:rPr>
              <a:t>teaching </a:t>
            </a:r>
            <a:r>
              <a:rPr sz="1400" dirty="0">
                <a:latin typeface="Calibri"/>
                <a:cs typeface="Calibri"/>
              </a:rPr>
              <a:t>a  </a:t>
            </a:r>
            <a:r>
              <a:rPr sz="1400" spc="-10" dirty="0">
                <a:latin typeface="Calibri"/>
                <a:cs typeface="Calibri"/>
              </a:rPr>
              <a:t>current </a:t>
            </a:r>
            <a:r>
              <a:rPr sz="1400" spc="-30" dirty="0">
                <a:latin typeface="Calibri"/>
                <a:cs typeface="Calibri"/>
              </a:rPr>
              <a:t>Team </a:t>
            </a:r>
            <a:r>
              <a:rPr sz="1400" spc="-5" dirty="0">
                <a:latin typeface="Calibri"/>
                <a:cs typeface="Calibri"/>
              </a:rPr>
              <a:t>Member something</a:t>
            </a:r>
            <a:r>
              <a:rPr sz="1400" spc="40" dirty="0">
                <a:latin typeface="Calibri"/>
                <a:cs typeface="Calibri"/>
              </a:rPr>
              <a:t> </a:t>
            </a:r>
            <a:r>
              <a:rPr sz="1400" spc="-25" dirty="0">
                <a:latin typeface="Calibri"/>
                <a:cs typeface="Calibri"/>
              </a:rPr>
              <a:t>new.</a:t>
            </a:r>
            <a:endParaRPr sz="1400">
              <a:latin typeface="Calibri"/>
              <a:cs typeface="Calibri"/>
            </a:endParaRPr>
          </a:p>
          <a:p>
            <a:pPr marL="205740" marR="474345">
              <a:lnSpc>
                <a:spcPct val="100000"/>
              </a:lnSpc>
            </a:pPr>
            <a:r>
              <a:rPr sz="1400" b="1" dirty="0">
                <a:latin typeface="Calibri"/>
                <a:cs typeface="Calibri"/>
              </a:rPr>
              <a:t>Smart Scheduling: </a:t>
            </a:r>
            <a:r>
              <a:rPr sz="1400" spc="-5" dirty="0">
                <a:latin typeface="Calibri"/>
                <a:cs typeface="Calibri"/>
              </a:rPr>
              <a:t>Smart scheduling sets you up </a:t>
            </a:r>
            <a:r>
              <a:rPr sz="1400" spc="-10" dirty="0">
                <a:latin typeface="Calibri"/>
                <a:cs typeface="Calibri"/>
              </a:rPr>
              <a:t>for </a:t>
            </a:r>
            <a:r>
              <a:rPr sz="1400" spc="-5" dirty="0">
                <a:latin typeface="Calibri"/>
                <a:cs typeface="Calibri"/>
              </a:rPr>
              <a:t>success </a:t>
            </a:r>
            <a:r>
              <a:rPr sz="1400" dirty="0">
                <a:latin typeface="Calibri"/>
                <a:cs typeface="Calibri"/>
              </a:rPr>
              <a:t>– </a:t>
            </a:r>
            <a:r>
              <a:rPr sz="1400" spc="-5" dirty="0">
                <a:latin typeface="Calibri"/>
                <a:cs typeface="Calibri"/>
              </a:rPr>
              <a:t>does </a:t>
            </a:r>
            <a:r>
              <a:rPr sz="1400" spc="-10" dirty="0">
                <a:latin typeface="Calibri"/>
                <a:cs typeface="Calibri"/>
              </a:rPr>
              <a:t>more </a:t>
            </a:r>
            <a:r>
              <a:rPr sz="1400" spc="-5" dirty="0">
                <a:latin typeface="Calibri"/>
                <a:cs typeface="Calibri"/>
              </a:rPr>
              <a:t>good than  anything you can do </a:t>
            </a:r>
            <a:r>
              <a:rPr sz="1400" spc="-10" dirty="0">
                <a:latin typeface="Calibri"/>
                <a:cs typeface="Calibri"/>
              </a:rPr>
              <a:t>for </a:t>
            </a:r>
            <a:r>
              <a:rPr sz="1400" spc="-5" dirty="0">
                <a:latin typeface="Calibri"/>
                <a:cs typeface="Calibri"/>
              </a:rPr>
              <a:t>daily</a:t>
            </a:r>
            <a:r>
              <a:rPr sz="1400" dirty="0">
                <a:latin typeface="Calibri"/>
                <a:cs typeface="Calibri"/>
              </a:rPr>
              <a:t> </a:t>
            </a:r>
            <a:r>
              <a:rPr sz="1400" spc="-5" dirty="0">
                <a:latin typeface="Calibri"/>
                <a:cs typeface="Calibri"/>
              </a:rPr>
              <a:t>operations.</a:t>
            </a:r>
            <a:endParaRPr sz="1400">
              <a:latin typeface="Calibri"/>
              <a:cs typeface="Calibri"/>
            </a:endParaRPr>
          </a:p>
          <a:p>
            <a:pPr marL="949325" indent="-287020">
              <a:lnSpc>
                <a:spcPct val="100000"/>
              </a:lnSpc>
              <a:buFont typeface="Arial"/>
              <a:buChar char="•"/>
              <a:tabLst>
                <a:tab pos="949325" algn="l"/>
                <a:tab pos="949960" algn="l"/>
              </a:tabLst>
            </a:pPr>
            <a:r>
              <a:rPr sz="1400" spc="-10" dirty="0">
                <a:latin typeface="Calibri"/>
                <a:cs typeface="Calibri"/>
              </a:rPr>
              <a:t>Budget </a:t>
            </a:r>
            <a:r>
              <a:rPr sz="1400" dirty="0">
                <a:latin typeface="Calibri"/>
                <a:cs typeface="Calibri"/>
              </a:rPr>
              <a:t>less </a:t>
            </a:r>
            <a:r>
              <a:rPr sz="1400" spc="-5" dirty="0">
                <a:latin typeface="Calibri"/>
                <a:cs typeface="Calibri"/>
              </a:rPr>
              <a:t>sales than </a:t>
            </a:r>
            <a:r>
              <a:rPr sz="1400" spc="-10" dirty="0">
                <a:latin typeface="Calibri"/>
                <a:cs typeface="Calibri"/>
              </a:rPr>
              <a:t>expected, </a:t>
            </a:r>
            <a:r>
              <a:rPr sz="1400" spc="-5" dirty="0">
                <a:latin typeface="Calibri"/>
                <a:cs typeface="Calibri"/>
              </a:rPr>
              <a:t>schedule assuming you don’t give </a:t>
            </a:r>
            <a:r>
              <a:rPr sz="1400" spc="-10" dirty="0">
                <a:latin typeface="Calibri"/>
                <a:cs typeface="Calibri"/>
              </a:rPr>
              <a:t>breaks</a:t>
            </a:r>
            <a:r>
              <a:rPr sz="1400" spc="150" dirty="0">
                <a:latin typeface="Calibri"/>
                <a:cs typeface="Calibri"/>
              </a:rPr>
              <a:t> </a:t>
            </a:r>
            <a:r>
              <a:rPr sz="1400" dirty="0">
                <a:latin typeface="Calibri"/>
                <a:cs typeface="Calibri"/>
              </a:rPr>
              <a:t>–</a:t>
            </a:r>
            <a:endParaRPr sz="1400">
              <a:latin typeface="Calibri"/>
              <a:cs typeface="Calibri"/>
            </a:endParaRPr>
          </a:p>
          <a:p>
            <a:pPr marL="949325">
              <a:lnSpc>
                <a:spcPct val="100000"/>
              </a:lnSpc>
            </a:pPr>
            <a:r>
              <a:rPr sz="1400" spc="-5" dirty="0">
                <a:latin typeface="Calibri"/>
                <a:cs typeface="Calibri"/>
              </a:rPr>
              <a:t>then give </a:t>
            </a:r>
            <a:r>
              <a:rPr sz="1400" spc="-10" dirty="0">
                <a:latin typeface="Calibri"/>
                <a:cs typeface="Calibri"/>
              </a:rPr>
              <a:t>breaks galore. </a:t>
            </a:r>
            <a:r>
              <a:rPr sz="1400" spc="-5" dirty="0">
                <a:latin typeface="Calibri"/>
                <a:cs typeface="Calibri"/>
              </a:rPr>
              <a:t>That </a:t>
            </a:r>
            <a:r>
              <a:rPr sz="1400" dirty="0">
                <a:latin typeface="Calibri"/>
                <a:cs typeface="Calibri"/>
              </a:rPr>
              <a:t>is </a:t>
            </a:r>
            <a:r>
              <a:rPr sz="1400" spc="-5" dirty="0">
                <a:latin typeface="Calibri"/>
                <a:cs typeface="Calibri"/>
              </a:rPr>
              <a:t>how you crush</a:t>
            </a:r>
            <a:r>
              <a:rPr sz="1400" spc="10" dirty="0">
                <a:latin typeface="Calibri"/>
                <a:cs typeface="Calibri"/>
              </a:rPr>
              <a:t> </a:t>
            </a:r>
            <a:r>
              <a:rPr sz="1400" spc="-25" dirty="0">
                <a:latin typeface="Calibri"/>
                <a:cs typeface="Calibri"/>
              </a:rPr>
              <a:t>labor.</a:t>
            </a:r>
            <a:endParaRPr sz="1400">
              <a:latin typeface="Calibri"/>
              <a:cs typeface="Calibri"/>
            </a:endParaRPr>
          </a:p>
          <a:p>
            <a:pPr marL="949325" indent="-287020">
              <a:lnSpc>
                <a:spcPct val="100000"/>
              </a:lnSpc>
              <a:buFont typeface="Arial"/>
              <a:buChar char="•"/>
              <a:tabLst>
                <a:tab pos="949325" algn="l"/>
                <a:tab pos="949960" algn="l"/>
              </a:tabLst>
            </a:pPr>
            <a:r>
              <a:rPr sz="1400" spc="-5" dirty="0">
                <a:latin typeface="Calibri"/>
                <a:cs typeface="Calibri"/>
              </a:rPr>
              <a:t>“Capturing Sales” means scheduling your </a:t>
            </a:r>
            <a:r>
              <a:rPr sz="1400" dirty="0">
                <a:latin typeface="Calibri"/>
                <a:cs typeface="Calibri"/>
              </a:rPr>
              <a:t>people </a:t>
            </a:r>
            <a:r>
              <a:rPr sz="1400" spc="-10" dirty="0">
                <a:latin typeface="Calibri"/>
                <a:cs typeface="Calibri"/>
              </a:rPr>
              <a:t>to </a:t>
            </a:r>
            <a:r>
              <a:rPr sz="1400" spc="-5" dirty="0">
                <a:latin typeface="Calibri"/>
                <a:cs typeface="Calibri"/>
              </a:rPr>
              <a:t>be </a:t>
            </a:r>
            <a:r>
              <a:rPr sz="1400" spc="-10" dirty="0">
                <a:latin typeface="Calibri"/>
                <a:cs typeface="Calibri"/>
              </a:rPr>
              <a:t>there </a:t>
            </a:r>
            <a:r>
              <a:rPr sz="1400" dirty="0">
                <a:latin typeface="Calibri"/>
                <a:cs typeface="Calibri"/>
              </a:rPr>
              <a:t>when </a:t>
            </a:r>
            <a:r>
              <a:rPr sz="1400" spc="-5" dirty="0">
                <a:latin typeface="Calibri"/>
                <a:cs typeface="Calibri"/>
              </a:rPr>
              <a:t>you</a:t>
            </a:r>
            <a:r>
              <a:rPr sz="1400" spc="75" dirty="0">
                <a:latin typeface="Calibri"/>
                <a:cs typeface="Calibri"/>
              </a:rPr>
              <a:t> </a:t>
            </a:r>
            <a:r>
              <a:rPr sz="1400" spc="-5" dirty="0">
                <a:latin typeface="Calibri"/>
                <a:cs typeface="Calibri"/>
              </a:rPr>
              <a:t>need</a:t>
            </a:r>
            <a:endParaRPr sz="1400">
              <a:latin typeface="Calibri"/>
              <a:cs typeface="Calibri"/>
            </a:endParaRPr>
          </a:p>
          <a:p>
            <a:pPr marL="949325">
              <a:lnSpc>
                <a:spcPct val="100000"/>
              </a:lnSpc>
            </a:pPr>
            <a:r>
              <a:rPr sz="1400" spc="-5" dirty="0">
                <a:latin typeface="Calibri"/>
                <a:cs typeface="Calibri"/>
              </a:rPr>
              <a:t>them </a:t>
            </a:r>
            <a:r>
              <a:rPr sz="1400" spc="-10" dirty="0">
                <a:latin typeface="Calibri"/>
                <a:cs typeface="Calibri"/>
              </a:rPr>
              <a:t>to maximize </a:t>
            </a:r>
            <a:r>
              <a:rPr sz="1400" spc="-5" dirty="0">
                <a:latin typeface="Calibri"/>
                <a:cs typeface="Calibri"/>
              </a:rPr>
              <a:t>guest</a:t>
            </a:r>
            <a:r>
              <a:rPr sz="1400" spc="15" dirty="0">
                <a:latin typeface="Calibri"/>
                <a:cs typeface="Calibri"/>
              </a:rPr>
              <a:t> </a:t>
            </a:r>
            <a:r>
              <a:rPr sz="1400" spc="-5" dirty="0">
                <a:latin typeface="Calibri"/>
                <a:cs typeface="Calibri"/>
              </a:rPr>
              <a:t>satisfaction.</a:t>
            </a:r>
            <a:endParaRPr sz="1400">
              <a:latin typeface="Calibri"/>
              <a:cs typeface="Calibri"/>
            </a:endParaRPr>
          </a:p>
          <a:p>
            <a:pPr marL="1406525" lvl="1" indent="-287020">
              <a:lnSpc>
                <a:spcPct val="100000"/>
              </a:lnSpc>
              <a:buFont typeface="Arial"/>
              <a:buChar char="•"/>
              <a:tabLst>
                <a:tab pos="1406525" algn="l"/>
                <a:tab pos="1407160" algn="l"/>
              </a:tabLst>
            </a:pPr>
            <a:r>
              <a:rPr sz="1400" spc="-5" dirty="0">
                <a:latin typeface="Calibri"/>
                <a:cs typeface="Calibri"/>
              </a:rPr>
              <a:t>I.e.: </a:t>
            </a:r>
            <a:r>
              <a:rPr sz="1400" dirty="0">
                <a:latin typeface="Calibri"/>
                <a:cs typeface="Calibri"/>
              </a:rPr>
              <a:t>Not </a:t>
            </a:r>
            <a:r>
              <a:rPr sz="1400" spc="-5" dirty="0">
                <a:latin typeface="Calibri"/>
                <a:cs typeface="Calibri"/>
              </a:rPr>
              <a:t>necessary </a:t>
            </a:r>
            <a:r>
              <a:rPr sz="1400" spc="-10" dirty="0">
                <a:latin typeface="Calibri"/>
                <a:cs typeface="Calibri"/>
              </a:rPr>
              <a:t>to </a:t>
            </a:r>
            <a:r>
              <a:rPr sz="1400" spc="-15" dirty="0">
                <a:latin typeface="Calibri"/>
                <a:cs typeface="Calibri"/>
              </a:rPr>
              <a:t>have </a:t>
            </a:r>
            <a:r>
              <a:rPr sz="1400" dirty="0">
                <a:latin typeface="Calibri"/>
                <a:cs typeface="Calibri"/>
              </a:rPr>
              <a:t>4 </a:t>
            </a:r>
            <a:r>
              <a:rPr sz="1400" spc="-5" dirty="0">
                <a:latin typeface="Calibri"/>
                <a:cs typeface="Calibri"/>
              </a:rPr>
              <a:t>team </a:t>
            </a:r>
            <a:r>
              <a:rPr sz="1400" spc="-10" dirty="0">
                <a:latin typeface="Calibri"/>
                <a:cs typeface="Calibri"/>
              </a:rPr>
              <a:t>members </a:t>
            </a:r>
            <a:r>
              <a:rPr sz="1400" dirty="0">
                <a:latin typeface="Calibri"/>
                <a:cs typeface="Calibri"/>
              </a:rPr>
              <a:t>in </a:t>
            </a:r>
            <a:r>
              <a:rPr sz="1400" spc="-5" dirty="0">
                <a:latin typeface="Calibri"/>
                <a:cs typeface="Calibri"/>
              </a:rPr>
              <a:t>the </a:t>
            </a:r>
            <a:r>
              <a:rPr sz="1400" spc="-10" dirty="0">
                <a:latin typeface="Calibri"/>
                <a:cs typeface="Calibri"/>
              </a:rPr>
              <a:t>store </a:t>
            </a:r>
            <a:r>
              <a:rPr sz="1400" spc="-15" dirty="0">
                <a:latin typeface="Calibri"/>
                <a:cs typeface="Calibri"/>
              </a:rPr>
              <a:t>before</a:t>
            </a:r>
            <a:r>
              <a:rPr sz="1400" spc="10" dirty="0">
                <a:latin typeface="Calibri"/>
                <a:cs typeface="Calibri"/>
              </a:rPr>
              <a:t> </a:t>
            </a:r>
            <a:r>
              <a:rPr sz="1400" spc="-5" dirty="0">
                <a:latin typeface="Calibri"/>
                <a:cs typeface="Calibri"/>
              </a:rPr>
              <a:t>open.</a:t>
            </a:r>
            <a:endParaRPr sz="1400">
              <a:latin typeface="Calibri"/>
              <a:cs typeface="Calibri"/>
            </a:endParaRPr>
          </a:p>
          <a:p>
            <a:pPr marL="1406525" lvl="1" indent="-287020">
              <a:lnSpc>
                <a:spcPct val="100000"/>
              </a:lnSpc>
              <a:spcBef>
                <a:spcPts val="5"/>
              </a:spcBef>
              <a:buFont typeface="Arial"/>
              <a:buChar char="•"/>
              <a:tabLst>
                <a:tab pos="1406525" algn="l"/>
                <a:tab pos="1407160" algn="l"/>
              </a:tabLst>
            </a:pPr>
            <a:r>
              <a:rPr sz="1400" spc="-5" dirty="0">
                <a:latin typeface="Calibri"/>
                <a:cs typeface="Calibri"/>
              </a:rPr>
              <a:t>I.e.: </a:t>
            </a:r>
            <a:r>
              <a:rPr sz="1400" dirty="0">
                <a:latin typeface="Calibri"/>
                <a:cs typeface="Calibri"/>
              </a:rPr>
              <a:t>4 </a:t>
            </a:r>
            <a:r>
              <a:rPr sz="1400" spc="-5" dirty="0">
                <a:latin typeface="Calibri"/>
                <a:cs typeface="Calibri"/>
              </a:rPr>
              <a:t>managers </a:t>
            </a:r>
            <a:r>
              <a:rPr sz="1400" spc="-10" dirty="0">
                <a:latin typeface="Calibri"/>
                <a:cs typeface="Calibri"/>
              </a:rPr>
              <a:t>through </a:t>
            </a:r>
            <a:r>
              <a:rPr sz="1400" dirty="0">
                <a:latin typeface="Calibri"/>
                <a:cs typeface="Calibri"/>
              </a:rPr>
              <a:t>a </a:t>
            </a:r>
            <a:r>
              <a:rPr sz="1400" spc="-5" dirty="0">
                <a:latin typeface="Calibri"/>
                <a:cs typeface="Calibri"/>
              </a:rPr>
              <a:t>rush? </a:t>
            </a:r>
            <a:r>
              <a:rPr sz="1400" dirty="0">
                <a:latin typeface="Calibri"/>
                <a:cs typeface="Calibri"/>
              </a:rPr>
              <a:t>2 </a:t>
            </a:r>
            <a:r>
              <a:rPr sz="1400" spc="-5" dirty="0">
                <a:latin typeface="Calibri"/>
                <a:cs typeface="Calibri"/>
              </a:rPr>
              <a:t>should be </a:t>
            </a:r>
            <a:r>
              <a:rPr sz="1400" dirty="0">
                <a:latin typeface="Calibri"/>
                <a:cs typeface="Calibri"/>
              </a:rPr>
              <a:t>working</a:t>
            </a:r>
            <a:r>
              <a:rPr sz="1400" spc="-10" dirty="0">
                <a:latin typeface="Calibri"/>
                <a:cs typeface="Calibri"/>
              </a:rPr>
              <a:t> </a:t>
            </a:r>
            <a:r>
              <a:rPr sz="1400" dirty="0">
                <a:latin typeface="Calibri"/>
                <a:cs typeface="Calibri"/>
              </a:rPr>
              <a:t>positions.</a:t>
            </a:r>
            <a:endParaRPr sz="1400">
              <a:latin typeface="Calibri"/>
              <a:cs typeface="Calibri"/>
            </a:endParaRPr>
          </a:p>
          <a:p>
            <a:pPr marL="949325" marR="165100" indent="-287020">
              <a:lnSpc>
                <a:spcPct val="100000"/>
              </a:lnSpc>
              <a:buFont typeface="Arial"/>
              <a:buChar char="•"/>
              <a:tabLst>
                <a:tab pos="949325" algn="l"/>
                <a:tab pos="949960" algn="l"/>
              </a:tabLst>
            </a:pPr>
            <a:r>
              <a:rPr sz="1400" dirty="0">
                <a:latin typeface="Calibri"/>
                <a:cs typeface="Calibri"/>
              </a:rPr>
              <a:t>Use </a:t>
            </a:r>
            <a:r>
              <a:rPr sz="1400" spc="-15" dirty="0">
                <a:latin typeface="Calibri"/>
                <a:cs typeface="Calibri"/>
              </a:rPr>
              <a:t>extra </a:t>
            </a:r>
            <a:r>
              <a:rPr sz="1400" spc="-10" dirty="0">
                <a:latin typeface="Calibri"/>
                <a:cs typeface="Calibri"/>
              </a:rPr>
              <a:t>managers to reduce </a:t>
            </a:r>
            <a:r>
              <a:rPr sz="1400" spc="-5" dirty="0">
                <a:latin typeface="Calibri"/>
                <a:cs typeface="Calibri"/>
              </a:rPr>
              <a:t>the amount of shifts you </a:t>
            </a:r>
            <a:r>
              <a:rPr sz="1400" spc="-15" dirty="0">
                <a:latin typeface="Calibri"/>
                <a:cs typeface="Calibri"/>
              </a:rPr>
              <a:t>have </a:t>
            </a:r>
            <a:r>
              <a:rPr sz="1400" spc="-10" dirty="0">
                <a:latin typeface="Calibri"/>
                <a:cs typeface="Calibri"/>
              </a:rPr>
              <a:t>to </a:t>
            </a:r>
            <a:r>
              <a:rPr sz="1400" spc="-5" dirty="0">
                <a:latin typeface="Calibri"/>
                <a:cs typeface="Calibri"/>
              </a:rPr>
              <a:t>schedule on </a:t>
            </a:r>
            <a:r>
              <a:rPr sz="1400" dirty="0">
                <a:latin typeface="Calibri"/>
                <a:cs typeface="Calibri"/>
              </a:rPr>
              <a:t>a  </a:t>
            </a:r>
            <a:r>
              <a:rPr sz="1400" spc="-35" dirty="0">
                <a:latin typeface="Calibri"/>
                <a:cs typeface="Calibri"/>
              </a:rPr>
              <a:t>day.</a:t>
            </a:r>
            <a:endParaRPr sz="1400">
              <a:latin typeface="Calibri"/>
              <a:cs typeface="Calibri"/>
            </a:endParaRPr>
          </a:p>
          <a:p>
            <a:pPr marL="1406525" marR="5080" lvl="1" indent="-287020">
              <a:lnSpc>
                <a:spcPct val="100000"/>
              </a:lnSpc>
              <a:buFont typeface="Arial"/>
              <a:buChar char="•"/>
              <a:tabLst>
                <a:tab pos="1406525" algn="l"/>
                <a:tab pos="1407160" algn="l"/>
              </a:tabLst>
            </a:pPr>
            <a:r>
              <a:rPr sz="1400" spc="-5" dirty="0">
                <a:latin typeface="Calibri"/>
                <a:cs typeface="Calibri"/>
              </a:rPr>
              <a:t>I.e.: Schedule </a:t>
            </a:r>
            <a:r>
              <a:rPr sz="1400" dirty="0">
                <a:latin typeface="Calibri"/>
                <a:cs typeface="Calibri"/>
              </a:rPr>
              <a:t>1 </a:t>
            </a:r>
            <a:r>
              <a:rPr sz="1400" spc="-5" dirty="0">
                <a:latin typeface="Calibri"/>
                <a:cs typeface="Calibri"/>
              </a:rPr>
              <a:t>Opening </a:t>
            </a:r>
            <a:r>
              <a:rPr sz="1400" spc="-20" dirty="0">
                <a:latin typeface="Calibri"/>
                <a:cs typeface="Calibri"/>
              </a:rPr>
              <a:t>Manager, </a:t>
            </a:r>
            <a:r>
              <a:rPr sz="1400" dirty="0">
                <a:latin typeface="Calibri"/>
                <a:cs typeface="Calibri"/>
              </a:rPr>
              <a:t>1 </a:t>
            </a:r>
            <a:r>
              <a:rPr sz="1400" spc="-5" dirty="0">
                <a:latin typeface="Calibri"/>
                <a:cs typeface="Calibri"/>
              </a:rPr>
              <a:t>Closing Manager and </a:t>
            </a:r>
            <a:r>
              <a:rPr sz="1400" dirty="0">
                <a:latin typeface="Calibri"/>
                <a:cs typeface="Calibri"/>
              </a:rPr>
              <a:t>2 Mids. </a:t>
            </a:r>
            <a:r>
              <a:rPr sz="1400" spc="-10" dirty="0">
                <a:latin typeface="Calibri"/>
                <a:cs typeface="Calibri"/>
              </a:rPr>
              <a:t>to save  </a:t>
            </a:r>
            <a:r>
              <a:rPr sz="1400" spc="-5" dirty="0">
                <a:latin typeface="Calibri"/>
                <a:cs typeface="Calibri"/>
              </a:rPr>
              <a:t>on Daily</a:t>
            </a:r>
            <a:r>
              <a:rPr sz="1400" spc="-15" dirty="0">
                <a:latin typeface="Calibri"/>
                <a:cs typeface="Calibri"/>
              </a:rPr>
              <a:t> </a:t>
            </a:r>
            <a:r>
              <a:rPr sz="1400" spc="-30" dirty="0">
                <a:latin typeface="Calibri"/>
                <a:cs typeface="Calibri"/>
              </a:rPr>
              <a:t>Labor.</a:t>
            </a:r>
            <a:endParaRPr sz="1400">
              <a:latin typeface="Calibri"/>
              <a:cs typeface="Calibri"/>
            </a:endParaRPr>
          </a:p>
          <a:p>
            <a:pPr marL="949325" marR="144145" indent="-287020">
              <a:lnSpc>
                <a:spcPct val="100000"/>
              </a:lnSpc>
              <a:buFont typeface="Arial"/>
              <a:buChar char="•"/>
              <a:tabLst>
                <a:tab pos="949325" algn="l"/>
                <a:tab pos="949960" algn="l"/>
              </a:tabLst>
            </a:pPr>
            <a:r>
              <a:rPr sz="1400" spc="-10" dirty="0">
                <a:latin typeface="Calibri"/>
                <a:cs typeface="Calibri"/>
              </a:rPr>
              <a:t>Avoid </a:t>
            </a:r>
            <a:r>
              <a:rPr sz="1400" spc="-5" dirty="0">
                <a:latin typeface="Calibri"/>
                <a:cs typeface="Calibri"/>
              </a:rPr>
              <a:t>having </a:t>
            </a:r>
            <a:r>
              <a:rPr sz="1400" spc="-10" dirty="0">
                <a:latin typeface="Calibri"/>
                <a:cs typeface="Calibri"/>
              </a:rPr>
              <a:t>droves </a:t>
            </a:r>
            <a:r>
              <a:rPr sz="1400" spc="-5" dirty="0">
                <a:latin typeface="Calibri"/>
                <a:cs typeface="Calibri"/>
              </a:rPr>
              <a:t>scheduled </a:t>
            </a:r>
            <a:r>
              <a:rPr sz="1400" spc="-10" dirty="0">
                <a:latin typeface="Calibri"/>
                <a:cs typeface="Calibri"/>
              </a:rPr>
              <a:t>at </a:t>
            </a:r>
            <a:r>
              <a:rPr sz="1400" spc="-5" dirty="0">
                <a:latin typeface="Calibri"/>
                <a:cs typeface="Calibri"/>
              </a:rPr>
              <a:t>the </a:t>
            </a:r>
            <a:r>
              <a:rPr sz="1400" dirty="0">
                <a:latin typeface="Calibri"/>
                <a:cs typeface="Calibri"/>
              </a:rPr>
              <a:t>same </a:t>
            </a:r>
            <a:r>
              <a:rPr sz="1400" spc="-5" dirty="0">
                <a:latin typeface="Calibri"/>
                <a:cs typeface="Calibri"/>
              </a:rPr>
              <a:t>time, </a:t>
            </a:r>
            <a:r>
              <a:rPr sz="1400" spc="-10" dirty="0">
                <a:latin typeface="Calibri"/>
                <a:cs typeface="Calibri"/>
              </a:rPr>
              <a:t>always </a:t>
            </a:r>
            <a:r>
              <a:rPr sz="1400" spc="-5" dirty="0">
                <a:latin typeface="Calibri"/>
                <a:cs typeface="Calibri"/>
              </a:rPr>
              <a:t>stagger your </a:t>
            </a:r>
            <a:r>
              <a:rPr sz="1400" dirty="0">
                <a:latin typeface="Calibri"/>
                <a:cs typeface="Calibri"/>
              </a:rPr>
              <a:t>AM/PM  </a:t>
            </a:r>
            <a:r>
              <a:rPr sz="1400" spc="-5" dirty="0">
                <a:latin typeface="Calibri"/>
                <a:cs typeface="Calibri"/>
              </a:rPr>
              <a:t>switch.</a:t>
            </a:r>
            <a:endParaRPr sz="1400">
              <a:latin typeface="Calibri"/>
              <a:cs typeface="Calibri"/>
            </a:endParaRPr>
          </a:p>
          <a:p>
            <a:pPr marL="1406525" marR="54610" lvl="1" indent="-287020">
              <a:lnSpc>
                <a:spcPct val="100000"/>
              </a:lnSpc>
              <a:buFont typeface="Arial"/>
              <a:buChar char="•"/>
              <a:tabLst>
                <a:tab pos="1406525" algn="l"/>
                <a:tab pos="1407160" algn="l"/>
              </a:tabLst>
            </a:pPr>
            <a:r>
              <a:rPr sz="1400" spc="-5" dirty="0">
                <a:latin typeface="Calibri"/>
                <a:cs typeface="Calibri"/>
              </a:rPr>
              <a:t>I.e.: </a:t>
            </a:r>
            <a:r>
              <a:rPr sz="1400" spc="-20" dirty="0">
                <a:latin typeface="Calibri"/>
                <a:cs typeface="Calibri"/>
              </a:rPr>
              <a:t>AVOID </a:t>
            </a:r>
            <a:r>
              <a:rPr sz="1400" dirty="0">
                <a:latin typeface="Calibri"/>
                <a:cs typeface="Calibri"/>
              </a:rPr>
              <a:t>4 people </a:t>
            </a:r>
            <a:r>
              <a:rPr sz="1400" spc="-5" dirty="0">
                <a:latin typeface="Calibri"/>
                <a:cs typeface="Calibri"/>
              </a:rPr>
              <a:t>in/out at 4pm. Schedule </a:t>
            </a:r>
            <a:r>
              <a:rPr sz="1400" dirty="0">
                <a:latin typeface="Calibri"/>
                <a:cs typeface="Calibri"/>
              </a:rPr>
              <a:t>1 </a:t>
            </a:r>
            <a:r>
              <a:rPr sz="1400" spc="-5" dirty="0">
                <a:latin typeface="Calibri"/>
                <a:cs typeface="Calibri"/>
              </a:rPr>
              <a:t>in/out at 4pm, </a:t>
            </a:r>
            <a:r>
              <a:rPr sz="1400" dirty="0">
                <a:latin typeface="Calibri"/>
                <a:cs typeface="Calibri"/>
              </a:rPr>
              <a:t>1 </a:t>
            </a:r>
            <a:r>
              <a:rPr sz="1400" spc="-5" dirty="0">
                <a:latin typeface="Calibri"/>
                <a:cs typeface="Calibri"/>
              </a:rPr>
              <a:t>in/out </a:t>
            </a:r>
            <a:r>
              <a:rPr sz="1400" spc="-10" dirty="0">
                <a:latin typeface="Calibri"/>
                <a:cs typeface="Calibri"/>
              </a:rPr>
              <a:t>at  </a:t>
            </a:r>
            <a:r>
              <a:rPr sz="1400" spc="-5" dirty="0">
                <a:latin typeface="Calibri"/>
                <a:cs typeface="Calibri"/>
              </a:rPr>
              <a:t>4:15pm, </a:t>
            </a:r>
            <a:r>
              <a:rPr sz="1400" dirty="0">
                <a:latin typeface="Calibri"/>
                <a:cs typeface="Calibri"/>
              </a:rPr>
              <a:t>1 </a:t>
            </a:r>
            <a:r>
              <a:rPr sz="1400" spc="-5" dirty="0">
                <a:latin typeface="Calibri"/>
                <a:cs typeface="Calibri"/>
              </a:rPr>
              <a:t>in/out at 4:30pm, </a:t>
            </a:r>
            <a:r>
              <a:rPr sz="1400" dirty="0">
                <a:latin typeface="Calibri"/>
                <a:cs typeface="Calibri"/>
              </a:rPr>
              <a:t>1 </a:t>
            </a:r>
            <a:r>
              <a:rPr sz="1400" spc="-5" dirty="0">
                <a:latin typeface="Calibri"/>
                <a:cs typeface="Calibri"/>
              </a:rPr>
              <a:t>in/out at 4:45pm</a:t>
            </a:r>
            <a:r>
              <a:rPr sz="1400" spc="10" dirty="0">
                <a:latin typeface="Calibri"/>
                <a:cs typeface="Calibri"/>
              </a:rPr>
              <a:t> </a:t>
            </a:r>
            <a:r>
              <a:rPr sz="1400" spc="-10" dirty="0">
                <a:latin typeface="Calibri"/>
                <a:cs typeface="Calibri"/>
              </a:rPr>
              <a:t>etc.</a:t>
            </a:r>
            <a:endParaRPr sz="1400">
              <a:latin typeface="Calibri"/>
              <a:cs typeface="Calibr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24</a:t>
            </a:fld>
            <a:endParaRPr spc="1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78105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677025" cy="255397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R365</a:t>
            </a:r>
            <a:endParaRPr sz="1800">
              <a:latin typeface="Calibri"/>
              <a:cs typeface="Calibri"/>
            </a:endParaRPr>
          </a:p>
          <a:p>
            <a:pPr>
              <a:lnSpc>
                <a:spcPct val="100000"/>
              </a:lnSpc>
              <a:spcBef>
                <a:spcPts val="55"/>
              </a:spcBef>
            </a:pPr>
            <a:endParaRPr sz="2100">
              <a:latin typeface="Calibri"/>
              <a:cs typeface="Calibri"/>
            </a:endParaRPr>
          </a:p>
          <a:p>
            <a:pPr marL="492759" indent="-287020" algn="just">
              <a:lnSpc>
                <a:spcPct val="100000"/>
              </a:lnSpc>
              <a:buFont typeface="Arial"/>
              <a:buChar char="•"/>
              <a:tabLst>
                <a:tab pos="492759" algn="l"/>
              </a:tabLst>
            </a:pPr>
            <a:r>
              <a:rPr sz="1400" b="1" dirty="0">
                <a:latin typeface="Calibri"/>
                <a:cs typeface="Calibri"/>
              </a:rPr>
              <a:t>Logging </a:t>
            </a:r>
            <a:r>
              <a:rPr sz="1400" b="1" spc="-15" dirty="0">
                <a:latin typeface="Calibri"/>
                <a:cs typeface="Calibri"/>
              </a:rPr>
              <a:t>Vendors: </a:t>
            </a:r>
            <a:r>
              <a:rPr sz="1400" spc="-10" dirty="0">
                <a:latin typeface="Calibri"/>
                <a:cs typeface="Calibri"/>
              </a:rPr>
              <a:t>Always </a:t>
            </a:r>
            <a:r>
              <a:rPr sz="1400" dirty="0">
                <a:latin typeface="Calibri"/>
                <a:cs typeface="Calibri"/>
              </a:rPr>
              <a:t>log </a:t>
            </a:r>
            <a:r>
              <a:rPr sz="1400" spc="-10" dirty="0">
                <a:latin typeface="Calibri"/>
                <a:cs typeface="Calibri"/>
              </a:rPr>
              <a:t>Vendor/R&amp;M </a:t>
            </a:r>
            <a:r>
              <a:rPr sz="1400" dirty="0">
                <a:latin typeface="Calibri"/>
                <a:cs typeface="Calibri"/>
              </a:rPr>
              <a:t>visits (Goodwin, </a:t>
            </a:r>
            <a:r>
              <a:rPr sz="1400" spc="-5" dirty="0">
                <a:latin typeface="Calibri"/>
                <a:cs typeface="Calibri"/>
              </a:rPr>
              <a:t>McCormack </a:t>
            </a:r>
            <a:r>
              <a:rPr sz="1400" spc="-10" dirty="0">
                <a:latin typeface="Calibri"/>
                <a:cs typeface="Calibri"/>
              </a:rPr>
              <a:t>etc.) </a:t>
            </a:r>
            <a:r>
              <a:rPr sz="1400" dirty="0">
                <a:latin typeface="Calibri"/>
                <a:cs typeface="Calibri"/>
              </a:rPr>
              <a:t>on</a:t>
            </a:r>
            <a:r>
              <a:rPr sz="1400" spc="-45" dirty="0">
                <a:latin typeface="Calibri"/>
                <a:cs typeface="Calibri"/>
              </a:rPr>
              <a:t> </a:t>
            </a:r>
            <a:r>
              <a:rPr sz="1400" spc="-5" dirty="0">
                <a:latin typeface="Calibri"/>
                <a:cs typeface="Calibri"/>
              </a:rPr>
              <a:t>R365</a:t>
            </a:r>
            <a:endParaRPr sz="1400">
              <a:latin typeface="Calibri"/>
              <a:cs typeface="Calibri"/>
            </a:endParaRPr>
          </a:p>
          <a:p>
            <a:pPr marL="492759" algn="just">
              <a:lnSpc>
                <a:spcPct val="100000"/>
              </a:lnSpc>
              <a:spcBef>
                <a:spcPts val="5"/>
              </a:spcBef>
            </a:pPr>
            <a:r>
              <a:rPr sz="1400" spc="-5" dirty="0">
                <a:latin typeface="Calibri"/>
                <a:cs typeface="Calibri"/>
              </a:rPr>
              <a:t>Manager Log and </a:t>
            </a:r>
            <a:r>
              <a:rPr sz="1400" dirty="0">
                <a:latin typeface="Calibri"/>
                <a:cs typeface="Calibri"/>
              </a:rPr>
              <a:t>in R&amp;M </a:t>
            </a:r>
            <a:r>
              <a:rPr sz="1400" spc="-5" dirty="0">
                <a:latin typeface="Calibri"/>
                <a:cs typeface="Calibri"/>
              </a:rPr>
              <a:t>List on one</a:t>
            </a:r>
            <a:r>
              <a:rPr sz="1400" spc="-30" dirty="0">
                <a:latin typeface="Calibri"/>
                <a:cs typeface="Calibri"/>
              </a:rPr>
              <a:t> </a:t>
            </a:r>
            <a:r>
              <a:rPr sz="1400" spc="-5" dirty="0">
                <a:latin typeface="Calibri"/>
                <a:cs typeface="Calibri"/>
              </a:rPr>
              <a:t>drive!</a:t>
            </a:r>
            <a:endParaRPr sz="1400">
              <a:latin typeface="Calibri"/>
              <a:cs typeface="Calibri"/>
            </a:endParaRPr>
          </a:p>
          <a:p>
            <a:pPr marL="492759" marR="248285" indent="-287020" algn="just">
              <a:lnSpc>
                <a:spcPct val="100000"/>
              </a:lnSpc>
              <a:buFont typeface="Arial"/>
              <a:buChar char="•"/>
              <a:tabLst>
                <a:tab pos="492759" algn="l"/>
              </a:tabLst>
            </a:pPr>
            <a:r>
              <a:rPr sz="1400" b="1" dirty="0">
                <a:latin typeface="Calibri"/>
                <a:cs typeface="Calibri"/>
              </a:rPr>
              <a:t>Closing </a:t>
            </a:r>
            <a:r>
              <a:rPr sz="1400" b="1" spc="-10" dirty="0">
                <a:latin typeface="Calibri"/>
                <a:cs typeface="Calibri"/>
              </a:rPr>
              <a:t>reviews: </a:t>
            </a:r>
            <a:r>
              <a:rPr sz="1400" spc="-10" dirty="0">
                <a:latin typeface="Calibri"/>
                <a:cs typeface="Calibri"/>
              </a:rPr>
              <a:t>Enter </a:t>
            </a:r>
            <a:r>
              <a:rPr sz="1400" dirty="0">
                <a:latin typeface="Calibri"/>
                <a:cs typeface="Calibri"/>
              </a:rPr>
              <a:t>in the </a:t>
            </a:r>
            <a:r>
              <a:rPr sz="1400" spc="-5" dirty="0">
                <a:latin typeface="Calibri"/>
                <a:cs typeface="Calibri"/>
              </a:rPr>
              <a:t>manager </a:t>
            </a:r>
            <a:r>
              <a:rPr sz="1400" dirty="0">
                <a:latin typeface="Calibri"/>
                <a:cs typeface="Calibri"/>
              </a:rPr>
              <a:t>log </a:t>
            </a:r>
            <a:r>
              <a:rPr sz="1400" spc="-5" dirty="0">
                <a:latin typeface="Calibri"/>
                <a:cs typeface="Calibri"/>
              </a:rPr>
              <a:t>every morning, </a:t>
            </a:r>
            <a:r>
              <a:rPr sz="1400" dirty="0">
                <a:latin typeface="Calibri"/>
                <a:cs typeface="Calibri"/>
              </a:rPr>
              <a:t>and log as </a:t>
            </a:r>
            <a:r>
              <a:rPr sz="1400" spc="-10" dirty="0">
                <a:latin typeface="Calibri"/>
                <a:cs typeface="Calibri"/>
              </a:rPr>
              <a:t>straight </a:t>
            </a:r>
            <a:r>
              <a:rPr sz="1400" spc="-5" dirty="0">
                <a:latin typeface="Calibri"/>
                <a:cs typeface="Calibri"/>
              </a:rPr>
              <a:t>facts,  </a:t>
            </a:r>
            <a:r>
              <a:rPr sz="1400" spc="-10" dirty="0">
                <a:latin typeface="Calibri"/>
                <a:cs typeface="Calibri"/>
              </a:rPr>
              <a:t>w/o </a:t>
            </a:r>
            <a:r>
              <a:rPr sz="1400" spc="-5" dirty="0">
                <a:latin typeface="Calibri"/>
                <a:cs typeface="Calibri"/>
              </a:rPr>
              <a:t>bias. </a:t>
            </a:r>
            <a:r>
              <a:rPr sz="1400" spc="-10" dirty="0">
                <a:latin typeface="Calibri"/>
                <a:cs typeface="Calibri"/>
              </a:rPr>
              <a:t>Post </a:t>
            </a:r>
            <a:r>
              <a:rPr sz="1400" dirty="0">
                <a:latin typeface="Calibri"/>
                <a:cs typeface="Calibri"/>
              </a:rPr>
              <a:t>as an </a:t>
            </a:r>
            <a:r>
              <a:rPr sz="1400" spc="-5" dirty="0">
                <a:latin typeface="Calibri"/>
                <a:cs typeface="Calibri"/>
              </a:rPr>
              <a:t>announcement </a:t>
            </a:r>
            <a:r>
              <a:rPr sz="1400" dirty="0">
                <a:latin typeface="Calibri"/>
                <a:cs typeface="Calibri"/>
              </a:rPr>
              <a:t>also </a:t>
            </a:r>
            <a:r>
              <a:rPr sz="1400" spc="-5" dirty="0">
                <a:latin typeface="Calibri"/>
                <a:cs typeface="Calibri"/>
              </a:rPr>
              <a:t>so the </a:t>
            </a:r>
            <a:r>
              <a:rPr sz="1400" spc="-10" dirty="0">
                <a:latin typeface="Calibri"/>
                <a:cs typeface="Calibri"/>
              </a:rPr>
              <a:t>entire </a:t>
            </a:r>
            <a:r>
              <a:rPr sz="1400" spc="-5" dirty="0">
                <a:latin typeface="Calibri"/>
                <a:cs typeface="Calibri"/>
              </a:rPr>
              <a:t>team can see opportunities  and successes.</a:t>
            </a:r>
            <a:endParaRPr sz="1400">
              <a:latin typeface="Calibri"/>
              <a:cs typeface="Calibri"/>
            </a:endParaRPr>
          </a:p>
          <a:p>
            <a:pPr marL="492759" marR="5080" indent="-287020">
              <a:lnSpc>
                <a:spcPct val="100000"/>
              </a:lnSpc>
              <a:buFont typeface="Arial"/>
              <a:buChar char="•"/>
              <a:tabLst>
                <a:tab pos="492125" algn="l"/>
                <a:tab pos="492759" algn="l"/>
              </a:tabLst>
            </a:pPr>
            <a:r>
              <a:rPr sz="1400" b="1" spc="-5" dirty="0">
                <a:latin typeface="Calibri"/>
                <a:cs typeface="Calibri"/>
              </a:rPr>
              <a:t>Checklists: </a:t>
            </a:r>
            <a:r>
              <a:rPr sz="1400" spc="-10" dirty="0">
                <a:latin typeface="Calibri"/>
                <a:cs typeface="Calibri"/>
              </a:rPr>
              <a:t>Post </a:t>
            </a:r>
            <a:r>
              <a:rPr sz="1400" spc="-5" dirty="0">
                <a:latin typeface="Calibri"/>
                <a:cs typeface="Calibri"/>
              </a:rPr>
              <a:t>Checklist Completion Rates 1x/week, </a:t>
            </a:r>
            <a:r>
              <a:rPr sz="1400" spc="-10" dirty="0">
                <a:latin typeface="Calibri"/>
                <a:cs typeface="Calibri"/>
              </a:rPr>
              <a:t>to </a:t>
            </a:r>
            <a:r>
              <a:rPr sz="1400" spc="-5" dirty="0">
                <a:latin typeface="Calibri"/>
                <a:cs typeface="Calibri"/>
              </a:rPr>
              <a:t>be </a:t>
            </a:r>
            <a:r>
              <a:rPr sz="1400" spc="-10" dirty="0">
                <a:latin typeface="Calibri"/>
                <a:cs typeface="Calibri"/>
              </a:rPr>
              <a:t>delegated to </a:t>
            </a:r>
            <a:r>
              <a:rPr sz="1400" dirty="0">
                <a:latin typeface="Calibri"/>
                <a:cs typeface="Calibri"/>
              </a:rPr>
              <a:t>a </a:t>
            </a:r>
            <a:r>
              <a:rPr sz="1400" spc="-5" dirty="0">
                <a:latin typeface="Calibri"/>
                <a:cs typeface="Calibri"/>
              </a:rPr>
              <a:t>member of  management.</a:t>
            </a:r>
            <a:endParaRPr sz="1400">
              <a:latin typeface="Calibri"/>
              <a:cs typeface="Calibri"/>
            </a:endParaRPr>
          </a:p>
          <a:p>
            <a:pPr marL="492759" indent="-287020">
              <a:lnSpc>
                <a:spcPct val="100000"/>
              </a:lnSpc>
              <a:buFont typeface="Arial"/>
              <a:buChar char="•"/>
              <a:tabLst>
                <a:tab pos="492125" algn="l"/>
                <a:tab pos="492759" algn="l"/>
              </a:tabLst>
            </a:pPr>
            <a:r>
              <a:rPr sz="1400" b="1" spc="-10" dirty="0">
                <a:latin typeface="Calibri"/>
                <a:cs typeface="Calibri"/>
              </a:rPr>
              <a:t>Welcome </a:t>
            </a:r>
            <a:r>
              <a:rPr sz="1400" b="1" spc="-5" dirty="0">
                <a:latin typeface="Calibri"/>
                <a:cs typeface="Calibri"/>
              </a:rPr>
              <a:t>Message: </a:t>
            </a:r>
            <a:r>
              <a:rPr sz="1400" dirty="0">
                <a:latin typeface="Calibri"/>
                <a:cs typeface="Calibri"/>
              </a:rPr>
              <a:t>GM </a:t>
            </a:r>
            <a:r>
              <a:rPr sz="1400" spc="-5" dirty="0">
                <a:latin typeface="Calibri"/>
                <a:cs typeface="Calibri"/>
              </a:rPr>
              <a:t>should </a:t>
            </a:r>
            <a:r>
              <a:rPr sz="1400" spc="-10" dirty="0">
                <a:latin typeface="Calibri"/>
                <a:cs typeface="Calibri"/>
              </a:rPr>
              <a:t>always </a:t>
            </a:r>
            <a:r>
              <a:rPr sz="1400" spc="-5" dirty="0">
                <a:latin typeface="Calibri"/>
                <a:cs typeface="Calibri"/>
              </a:rPr>
              <a:t>send </a:t>
            </a:r>
            <a:r>
              <a:rPr sz="1400" dirty="0">
                <a:latin typeface="Calibri"/>
                <a:cs typeface="Calibri"/>
              </a:rPr>
              <a:t>a </a:t>
            </a:r>
            <a:r>
              <a:rPr sz="1400" spc="-10" dirty="0">
                <a:latin typeface="Calibri"/>
                <a:cs typeface="Calibri"/>
              </a:rPr>
              <a:t>Welcome </a:t>
            </a:r>
            <a:r>
              <a:rPr sz="1400" spc="-5" dirty="0">
                <a:latin typeface="Calibri"/>
                <a:cs typeface="Calibri"/>
              </a:rPr>
              <a:t>Message </a:t>
            </a:r>
            <a:r>
              <a:rPr sz="1400" spc="-10" dirty="0">
                <a:latin typeface="Calibri"/>
                <a:cs typeface="Calibri"/>
              </a:rPr>
              <a:t>to</a:t>
            </a:r>
            <a:r>
              <a:rPr sz="1400" spc="5" dirty="0">
                <a:latin typeface="Calibri"/>
                <a:cs typeface="Calibri"/>
              </a:rPr>
              <a:t> </a:t>
            </a:r>
            <a:r>
              <a:rPr sz="1400" spc="-5" dirty="0">
                <a:latin typeface="Calibri"/>
                <a:cs typeface="Calibri"/>
              </a:rPr>
              <a:t>New-Hires.</a:t>
            </a:r>
            <a:endParaRPr sz="140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Approving </a:t>
            </a:r>
            <a:r>
              <a:rPr sz="1400" b="1" spc="-5" dirty="0">
                <a:latin typeface="Calibri"/>
                <a:cs typeface="Calibri"/>
              </a:rPr>
              <a:t>Invoices: </a:t>
            </a:r>
            <a:r>
              <a:rPr sz="1400" dirty="0">
                <a:latin typeface="Calibri"/>
                <a:cs typeface="Calibri"/>
              </a:rPr>
              <a:t>a </a:t>
            </a:r>
            <a:r>
              <a:rPr sz="1400" spc="-5" dirty="0">
                <a:latin typeface="Calibri"/>
                <a:cs typeface="Calibri"/>
              </a:rPr>
              <a:t>good best </a:t>
            </a:r>
            <a:r>
              <a:rPr sz="1400" spc="-10" dirty="0">
                <a:latin typeface="Calibri"/>
                <a:cs typeface="Calibri"/>
              </a:rPr>
              <a:t>practice to review </a:t>
            </a:r>
            <a:r>
              <a:rPr sz="1400" spc="-5" dirty="0">
                <a:latin typeface="Calibri"/>
                <a:cs typeface="Calibri"/>
              </a:rPr>
              <a:t>and </a:t>
            </a:r>
            <a:r>
              <a:rPr sz="1400" spc="-10" dirty="0">
                <a:latin typeface="Calibri"/>
                <a:cs typeface="Calibri"/>
              </a:rPr>
              <a:t>approve </a:t>
            </a:r>
            <a:r>
              <a:rPr sz="1400" spc="-5" dirty="0">
                <a:latin typeface="Calibri"/>
                <a:cs typeface="Calibri"/>
              </a:rPr>
              <a:t>these</a:t>
            </a:r>
            <a:r>
              <a:rPr sz="1400" spc="25" dirty="0">
                <a:latin typeface="Calibri"/>
                <a:cs typeface="Calibri"/>
              </a:rPr>
              <a:t> </a:t>
            </a:r>
            <a:r>
              <a:rPr sz="1400" spc="-20" dirty="0">
                <a:latin typeface="Calibri"/>
                <a:cs typeface="Calibri"/>
              </a:rPr>
              <a:t>daily.</a:t>
            </a:r>
            <a:endParaRPr sz="14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25</a:t>
            </a:fld>
            <a:endParaRPr spc="1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78105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677025" cy="7458452"/>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lang="en-US" sz="1800" b="1" spc="-5" dirty="0">
                <a:latin typeface="Calibri"/>
                <a:cs typeface="Calibri"/>
              </a:rPr>
              <a:t>Aramark Credits</a:t>
            </a:r>
            <a:endParaRPr sz="1800" dirty="0">
              <a:latin typeface="Calibri"/>
              <a:cs typeface="Calibri"/>
            </a:endParaRPr>
          </a:p>
          <a:p>
            <a:pPr>
              <a:lnSpc>
                <a:spcPct val="100000"/>
              </a:lnSpc>
              <a:spcBef>
                <a:spcPts val="55"/>
              </a:spcBef>
            </a:pPr>
            <a:endParaRPr sz="2100" dirty="0">
              <a:latin typeface="Calibri"/>
              <a:cs typeface="Calibri"/>
            </a:endParaRPr>
          </a:p>
          <a:p>
            <a:pPr algn="ctr" fontAlgn="base"/>
            <a:r>
              <a:rPr lang="en-US" sz="1200" b="0" i="0" dirty="0">
                <a:solidFill>
                  <a:srgbClr val="323130"/>
                </a:solidFill>
                <a:effectLst/>
                <a:latin typeface="inherit"/>
              </a:rPr>
              <a:t>Aramark Best Practices &amp; Credit Request</a:t>
            </a:r>
            <a:r>
              <a:rPr lang="en-US" sz="1200" b="0" i="0" dirty="0">
                <a:solidFill>
                  <a:srgbClr val="000000"/>
                </a:solidFill>
                <a:effectLst/>
                <a:latin typeface="inherit"/>
              </a:rPr>
              <a:t> Process. </a:t>
            </a:r>
            <a:endParaRPr lang="en-US" sz="1200" b="0" i="0" dirty="0">
              <a:solidFill>
                <a:srgbClr val="242424"/>
              </a:solidFill>
              <a:effectLst/>
              <a:latin typeface="Calibri" panose="020F0502020204030204" pitchFamily="34" charset="0"/>
            </a:endParaRPr>
          </a:p>
          <a:p>
            <a:pPr algn="l" fontAlgn="base"/>
            <a:br>
              <a:rPr lang="en-US" sz="1200" b="0" i="0" dirty="0">
                <a:solidFill>
                  <a:srgbClr val="000000"/>
                </a:solidFill>
                <a:effectLst/>
                <a:latin typeface="inherit"/>
              </a:rPr>
            </a:br>
            <a:endParaRPr lang="en-US" sz="1200" b="0" i="0" dirty="0">
              <a:solidFill>
                <a:srgbClr val="242424"/>
              </a:solidFill>
              <a:effectLst/>
              <a:latin typeface="Calibri" panose="020F0502020204030204" pitchFamily="34" charset="0"/>
            </a:endParaRP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The Aramark delivery driver is the primary point of contact. Please address issues with the driver first. The route driver cannot change the invoice during the delivery but can get the credit approved by the territory manager at the end of day check-in. We recommend documenting the agreed to credits on the paper invoice and having the driver confirm with a signature.</a:t>
            </a: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If issues cannot be worked out with the driver, Bryan Mauser is our National Key Account Manager. His contact info is attached. Email Bryan (</a:t>
            </a:r>
            <a:r>
              <a:rPr lang="en-US" sz="1200" b="0" i="0" dirty="0">
                <a:solidFill>
                  <a:srgbClr val="0563C1"/>
                </a:solidFill>
                <a:effectLst/>
                <a:latin typeface="Calibri" panose="020F0502020204030204" pitchFamily="34" charset="0"/>
                <a:hlinkClick r:id="rId4"/>
              </a:rPr>
              <a:t>mauser-bryan@aramark.com</a:t>
            </a:r>
            <a:r>
              <a:rPr lang="en-US" sz="1200" b="0" i="0" dirty="0">
                <a:solidFill>
                  <a:srgbClr val="000000"/>
                </a:solidFill>
                <a:effectLst/>
                <a:latin typeface="Calibri" panose="020F0502020204030204" pitchFamily="34" charset="0"/>
              </a:rPr>
              <a:t>, 480-438-6726) with a brief description of the problem and request for assistance. Please copy Jon Simon and your Regional Manager.</a:t>
            </a: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If Aramark services on day GM is not present, we recommend designating specific managers or supervisors to handle Aramark delivery and coaching them on how to handle.</a:t>
            </a: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There should be no charges for any loss or ruin on blue towels (this is only on blue towels so be sure to use blue towels) as part of our agreement.</a:t>
            </a: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Our agreement does not include loss or ruin protection on Aprons, but Apron loss and ruin should be rare, and the cost to build it into the pricing would be more than it is worth. If managers receive ruin charges for Aprons, they should work it out with the driver and, if necessary, demand proof of the loss or ruin claim. If the problem persists, have the driver count and review inventory with the designated manager before leaving the store. If no ruin is observed, note on invoice and have the route driver sign to confirm.</a:t>
            </a: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ALWAYS KEEP USED TOWELS AND USED APRONS IN SEPARATE BINS! This is an Aramark requirement. If aprons and towels are in in same bin, Aprons are more likely to be ruined. Please see </a:t>
            </a:r>
            <a:r>
              <a:rPr lang="en-US" sz="1200" b="1" i="1" dirty="0">
                <a:solidFill>
                  <a:srgbClr val="000000"/>
                </a:solidFill>
                <a:effectLst/>
                <a:latin typeface="Calibri" panose="020F0502020204030204" pitchFamily="34" charset="0"/>
              </a:rPr>
              <a:t>NEW SAFETY ITEMS FROM ARAMARK </a:t>
            </a:r>
            <a:r>
              <a:rPr lang="en-US" sz="1200" b="0" i="0" dirty="0">
                <a:solidFill>
                  <a:srgbClr val="000000"/>
                </a:solidFill>
                <a:effectLst/>
                <a:latin typeface="Calibri" panose="020F0502020204030204" pitchFamily="34" charset="0"/>
              </a:rPr>
              <a:t>post for additional information: </a:t>
            </a:r>
            <a:r>
              <a:rPr lang="en-US" sz="1200" b="0" i="0" dirty="0">
                <a:solidFill>
                  <a:srgbClr val="000000"/>
                </a:solidFill>
                <a:effectLst/>
                <a:latin typeface="Calibri" panose="020F0502020204030204" pitchFamily="34" charset="0"/>
                <a:hlinkClick r:id="rId5"/>
              </a:rPr>
              <a:t>LEARN : The Scoop by Freddy's Frozen Custard &amp; Steakburgers (wisetail.com</a:t>
            </a:r>
            <a:r>
              <a:rPr lang="en-US" sz="1200" b="0" i="0" dirty="0">
                <a:solidFill>
                  <a:srgbClr val="000000"/>
                </a:solidFill>
                <a:effectLst/>
                <a:latin typeface="Calibri" panose="020F0502020204030204" pitchFamily="34" charset="0"/>
              </a:rPr>
              <a:t> </a:t>
            </a:r>
          </a:p>
          <a:p>
            <a:pPr algn="l" fontAlgn="base">
              <a:buFont typeface="Arial" panose="020B0604020202020204" pitchFamily="34" charset="0"/>
              <a:buChar char="•"/>
            </a:pPr>
            <a:r>
              <a:rPr lang="en-US" sz="1200" b="0" i="0" dirty="0">
                <a:solidFill>
                  <a:srgbClr val="000000"/>
                </a:solidFill>
                <a:effectLst/>
                <a:latin typeface="Calibri" panose="020F0502020204030204" pitchFamily="34" charset="0"/>
              </a:rPr>
              <a:t>Per our agreement, Aramark will always invoice restaurants for a minimum of 35% of towel and apron “inventory” and 50% for mat “inventory”(inventory amounts are on invoices) regardless of what they pick up and is used. It is therefore important to manage the inventory and adjust down after opening period. The request can be made to the driver, and driver should be able to adjust. Inventory should be approximately double the weekly usage, with the theory being that they are cleaning half of the “inventory” every week and you are using the other half.  Depending on store volume, you may be able to cut towel and apron inventory. This will save on weekly charges for 35% “minimum”. Towel inventory for the average restaurant ($38K/week) should be 350 – 450. Some can do with as little as 300. Apron inventory for an average restaurant is around 200-250.  Mat inventory should be exactly double the number of mats you use weekly, but if not, be sure to adjust..</a:t>
            </a:r>
          </a:p>
          <a:p>
            <a:pPr algn="l" fontAlgn="base"/>
            <a:br>
              <a:rPr lang="en-US" sz="1200" b="0" i="0" dirty="0">
                <a:solidFill>
                  <a:srgbClr val="000000"/>
                </a:solidFill>
                <a:effectLst/>
                <a:latin typeface="Calibri" panose="020F0502020204030204" pitchFamily="34" charset="0"/>
              </a:rPr>
            </a:br>
            <a:endParaRPr lang="en-US" sz="1200" b="0" i="0" dirty="0">
              <a:solidFill>
                <a:srgbClr val="242424"/>
              </a:solidFill>
              <a:effectLst/>
              <a:latin typeface="Segoe UI" panose="020B0502040204020203" pitchFamily="34" charset="0"/>
            </a:endParaRPr>
          </a:p>
          <a:p>
            <a:pPr algn="l" fontAlgn="base"/>
            <a:r>
              <a:rPr lang="en-US" sz="1200" b="0" i="0" dirty="0">
                <a:solidFill>
                  <a:srgbClr val="000000"/>
                </a:solidFill>
                <a:effectLst/>
                <a:latin typeface="inherit"/>
              </a:rPr>
              <a:t>PLEASE NOTE SYSTEM STORE AVERAGE FOR EXAMPLE ABOVE IS BASED ON $38K AUV PER WEEK and adjust accordingly.</a:t>
            </a:r>
            <a:endParaRPr lang="en-US" sz="1200" b="0" i="0" dirty="0">
              <a:solidFill>
                <a:srgbClr val="242424"/>
              </a:solidFill>
              <a:effectLst/>
              <a:latin typeface="Calibri" panose="020F0502020204030204" pitchFamily="34" charset="0"/>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26</a:t>
            </a:fld>
            <a:endParaRPr spc="10" dirty="0"/>
          </a:p>
        </p:txBody>
      </p:sp>
    </p:spTree>
    <p:extLst>
      <p:ext uri="{BB962C8B-B14F-4D97-AF65-F5344CB8AC3E}">
        <p14:creationId xmlns:p14="http://schemas.microsoft.com/office/powerpoint/2010/main" val="1263835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59561" y="762000"/>
            <a:ext cx="7053278" cy="8327921"/>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lang="en-US" sz="1800" b="1" spc="-25" dirty="0">
                <a:solidFill>
                  <a:srgbClr val="D21F2E"/>
                </a:solidFill>
                <a:latin typeface="Calibri"/>
                <a:cs typeface="Calibri"/>
              </a:rPr>
              <a:t>Order Taking Tablets</a:t>
            </a:r>
            <a:endParaRPr sz="18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tab pos="5210175" algn="l"/>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Order Taking Tablets Best Practices</a:t>
            </a:r>
            <a:endParaRPr kumimoji="0" lang="en-US" altLang="en-US" sz="5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5210175" algn="l"/>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Cold Weather Management Plan Based on OSHA “Feels Like” Index</a:t>
            </a:r>
            <a:endParaRPr kumimoji="0" lang="en-US" altLang="en-US" sz="5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5210175" algn="l"/>
              </a:tabLst>
            </a:pPr>
            <a:r>
              <a:rPr kumimoji="0" lang="en-US" altLang="en-US"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**During warm weather months, provide sunscreen for team members to use as needed.</a:t>
            </a:r>
            <a:endParaRPr kumimoji="0" lang="en-US" altLang="en-US" sz="5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5210175" algn="l"/>
              </a:tabLst>
            </a:pPr>
            <a:r>
              <a:rPr kumimoji="0" lang="en-US" altLang="en-US"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 not send Team Members out in rain as it could damage the tablets and card readers.</a:t>
            </a:r>
          </a:p>
          <a:p>
            <a:pPr marL="0" marR="0" lvl="0" indent="0" algn="ctr" defTabSz="914400" rtl="0" eaLnBrk="0" fontAlgn="base" latinLnBrk="0" hangingPunct="0">
              <a:lnSpc>
                <a:spcPct val="100000"/>
              </a:lnSpc>
              <a:spcBef>
                <a:spcPct val="0"/>
              </a:spcBef>
              <a:spcAft>
                <a:spcPct val="0"/>
              </a:spcAft>
              <a:buClrTx/>
              <a:buSzTx/>
              <a:buFontTx/>
              <a:buNone/>
              <a:tabLst>
                <a:tab pos="5210175" algn="l"/>
              </a:tabLst>
            </a:pPr>
            <a:endParaRPr lang="en-US" altLang="en-US" sz="1000" b="1" dirty="0">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210175" algn="l"/>
              </a:tabLst>
            </a:pPr>
            <a:endParaRPr kumimoji="0" lang="en-US" altLang="en-US" sz="5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DT Make should be on when tablets are in use. (Hotline will get backed up if DT Make is not on)</a:t>
            </a: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DT Expo/Window Person - Need an Ace to handle fast pace/sales volume and keep tickets organized.</a:t>
            </a: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Tablets in use 11a-2p and 5p-8p Peak Hours</a:t>
            </a:r>
            <a:endParaRPr kumimoji="0" lang="en-US" altLang="en-US" sz="1100" b="0" i="0" u="none" strike="noStrike" cap="none" normalizeH="0" baseline="0" dirty="0">
              <a:ln>
                <a:noFill/>
              </a:ln>
              <a:solidFill>
                <a:schemeClr val="tx1"/>
              </a:solidFill>
              <a:effectLst/>
            </a:endParaRPr>
          </a:p>
          <a:p>
            <a:pPr marL="457200" marR="0" lvl="1" indent="0" defTabSz="914400" rtl="0" eaLnBrk="0" fontAlgn="base" latinLnBrk="0" hangingPunct="0">
              <a:lnSpc>
                <a:spcPct val="100000"/>
              </a:lnSpc>
              <a:spcBef>
                <a:spcPct val="0"/>
              </a:spcBef>
              <a:spcAft>
                <a:spcPct val="0"/>
              </a:spcAft>
              <a:buClrTx/>
              <a:buSzTx/>
              <a:buFont typeface="Symbol" panose="05050102010706020507" pitchFamily="18" charset="2"/>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Goal is to anticipate the rush BEFORE it gets busy</a:t>
            </a:r>
            <a:endParaRPr kumimoji="0" lang="en-US" altLang="en-US" sz="1100" b="0" i="0" u="none" strike="noStrike" cap="none" normalizeH="0" baseline="0" dirty="0">
              <a:ln>
                <a:noFill/>
              </a:ln>
              <a:solidFill>
                <a:schemeClr val="tx1"/>
              </a:solidFill>
              <a:effectLst/>
            </a:endParaRPr>
          </a:p>
          <a:p>
            <a:pPr marL="457200" marR="0" lvl="1" indent="0" defTabSz="914400" rtl="0" eaLnBrk="0" fontAlgn="base" latinLnBrk="0" hangingPunct="0">
              <a:lnSpc>
                <a:spcPct val="100000"/>
              </a:lnSpc>
              <a:spcBef>
                <a:spcPct val="0"/>
              </a:spcBef>
              <a:spcAft>
                <a:spcPct val="0"/>
              </a:spcAft>
              <a:buClrTx/>
              <a:buSzTx/>
              <a:buFont typeface="Symbol" panose="05050102010706020507" pitchFamily="18" charset="2"/>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consistent with usage - Guests will get used to the fast pace and will be more likely to return.</a:t>
            </a: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Move the cars up to the menu board or as close to them as we can get. No gaps between cars. Gaps make the line appear longer than it is, which may make people not want to get in the line.</a:t>
            </a: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 is key between Order Takers and the Window position. Walkie Talkies are used to communicate, and a Manager should have one as well to make sure everything is running smoothly. Order Takers should call out Pork Tenderloins, and Guests that are paying in cash. Ex. - Guest 321 is paying with cash, Order 320 has a Pork Tenderloin. This will help things run smoothly. </a:t>
            </a: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Assign Order Takers to either Lane 1 or Lane 2 on lineup board. Make sure they stay on their assigned Lane since we shouldn’t be taking orders on the DT Headsets. Order Takers should stay outside unless directed to come inside by a Manager. They should use Walkie Talkies to communicate if they need anything.</a:t>
            </a: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r>
              <a:rPr kumimoji="0" lang="en-US" altLang="en-US" sz="1100" b="1" i="0" u="sng"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Hospitality!</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Send your </a:t>
            </a:r>
            <a:r>
              <a:rPr kumimoji="0" lang="en-US" altLang="en-US" sz="11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friendliest</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order takers outside. This is a chance to really WOW the Guest because of the face to face interactions.  Having the Order Takers outside is all about Guest perception and how they perceive their time in line. We want to keep the line moving with our friendliest staff!</a:t>
            </a: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Char char="•"/>
              <a:tabLst>
                <a:tab pos="5210175" algn="l"/>
              </a:tabLst>
            </a:pPr>
            <a:endParaRPr kumimoji="0" lang="en-US" altLang="en-US"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tab pos="5210175" algn="l"/>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Equipment</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Sunscreen, Hot Hands Hand Warmers, 2 Tablet Shoulder Straps, 2 Tablet Sun Visors (to reduce glare), 4 Walkie Talkies, 2 Tablet Touchscreen Pens, 4 Heavy Duty Winter Coats (2 XL, 2 M), 2 Laminated Picture Menus, 4 Red Safety Vests (2 L-XL, 2 SM-M)</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a:p>
            <a:pPr>
              <a:lnSpc>
                <a:spcPct val="100000"/>
              </a:lnSpc>
              <a:spcBef>
                <a:spcPts val="55"/>
              </a:spcBef>
            </a:pPr>
            <a:endParaRPr lang="en-US" sz="21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27</a:t>
            </a:fld>
            <a:endParaRPr spc="10" dirty="0"/>
          </a:p>
        </p:txBody>
      </p:sp>
      <p:graphicFrame>
        <p:nvGraphicFramePr>
          <p:cNvPr id="9" name="Table 8">
            <a:extLst>
              <a:ext uri="{FF2B5EF4-FFF2-40B4-BE49-F238E27FC236}">
                <a16:creationId xmlns:a16="http://schemas.microsoft.com/office/drawing/2014/main" id="{80CF28DA-B5B1-E271-1FDA-AFD2965EF67E}"/>
              </a:ext>
            </a:extLst>
          </p:cNvPr>
          <p:cNvGraphicFramePr>
            <a:graphicFrameLocks noGrp="1"/>
          </p:cNvGraphicFramePr>
          <p:nvPr>
            <p:extLst>
              <p:ext uri="{D42A27DB-BD31-4B8C-83A1-F6EECF244321}">
                <p14:modId xmlns:p14="http://schemas.microsoft.com/office/powerpoint/2010/main" val="548013772"/>
              </p:ext>
            </p:extLst>
          </p:nvPr>
        </p:nvGraphicFramePr>
        <p:xfrm>
          <a:off x="418315" y="1332662"/>
          <a:ext cx="6994524" cy="1687228"/>
        </p:xfrm>
        <a:graphic>
          <a:graphicData uri="http://schemas.openxmlformats.org/drawingml/2006/table">
            <a:tbl>
              <a:tblPr firstRow="1" firstCol="1" bandRow="1">
                <a:tableStyleId>{5C22544A-7EE6-4342-B048-85BDC9FD1C3A}</a:tableStyleId>
              </a:tblPr>
              <a:tblGrid>
                <a:gridCol w="1165574">
                  <a:extLst>
                    <a:ext uri="{9D8B030D-6E8A-4147-A177-3AD203B41FA5}">
                      <a16:colId xmlns:a16="http://schemas.microsoft.com/office/drawing/2014/main" val="2629203687"/>
                    </a:ext>
                  </a:extLst>
                </a:gridCol>
                <a:gridCol w="1165574">
                  <a:extLst>
                    <a:ext uri="{9D8B030D-6E8A-4147-A177-3AD203B41FA5}">
                      <a16:colId xmlns:a16="http://schemas.microsoft.com/office/drawing/2014/main" val="3530177563"/>
                    </a:ext>
                  </a:extLst>
                </a:gridCol>
                <a:gridCol w="1165574">
                  <a:extLst>
                    <a:ext uri="{9D8B030D-6E8A-4147-A177-3AD203B41FA5}">
                      <a16:colId xmlns:a16="http://schemas.microsoft.com/office/drawing/2014/main" val="2885674209"/>
                    </a:ext>
                  </a:extLst>
                </a:gridCol>
                <a:gridCol w="1165574">
                  <a:extLst>
                    <a:ext uri="{9D8B030D-6E8A-4147-A177-3AD203B41FA5}">
                      <a16:colId xmlns:a16="http://schemas.microsoft.com/office/drawing/2014/main" val="3931421140"/>
                    </a:ext>
                  </a:extLst>
                </a:gridCol>
                <a:gridCol w="1166114">
                  <a:extLst>
                    <a:ext uri="{9D8B030D-6E8A-4147-A177-3AD203B41FA5}">
                      <a16:colId xmlns:a16="http://schemas.microsoft.com/office/drawing/2014/main" val="927852498"/>
                    </a:ext>
                  </a:extLst>
                </a:gridCol>
                <a:gridCol w="1166114">
                  <a:extLst>
                    <a:ext uri="{9D8B030D-6E8A-4147-A177-3AD203B41FA5}">
                      <a16:colId xmlns:a16="http://schemas.microsoft.com/office/drawing/2014/main" val="1368981326"/>
                    </a:ext>
                  </a:extLst>
                </a:gridCol>
              </a:tblGrid>
              <a:tr h="145832">
                <a:tc>
                  <a:txBody>
                    <a:bodyPr/>
                    <a:lstStyle/>
                    <a:p>
                      <a:pPr marL="0" marR="0" algn="ctr">
                        <a:lnSpc>
                          <a:spcPct val="107000"/>
                        </a:lnSpc>
                        <a:spcBef>
                          <a:spcPts val="0"/>
                        </a:spcBef>
                        <a:spcAft>
                          <a:spcPts val="0"/>
                        </a:spcAft>
                        <a:tabLst>
                          <a:tab pos="5210175" algn="l"/>
                        </a:tabLst>
                      </a:pPr>
                      <a:r>
                        <a:rPr lang="en-US" sz="900" kern="100">
                          <a:effectLst/>
                        </a:rPr>
                        <a:t>Temperature</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900" kern="100">
                          <a:effectLst/>
                        </a:rPr>
                        <a:t>60 – 50 Degrees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900" kern="100">
                          <a:effectLst/>
                        </a:rPr>
                        <a:t>50 – 40 Degrees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900" kern="100">
                          <a:effectLst/>
                        </a:rPr>
                        <a:t>40 – 35 Degrees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900" kern="100">
                          <a:effectLst/>
                        </a:rPr>
                        <a:t>35 – 30 Degrees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900" kern="100">
                          <a:effectLst/>
                        </a:rPr>
                        <a:t>30 – 0 Degrees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extLst>
                  <a:ext uri="{0D108BD9-81ED-4DB2-BD59-A6C34878D82A}">
                    <a16:rowId xmlns:a16="http://schemas.microsoft.com/office/drawing/2014/main" val="352915754"/>
                  </a:ext>
                </a:extLst>
              </a:tr>
              <a:tr h="145832">
                <a:tc>
                  <a:txBody>
                    <a:bodyPr/>
                    <a:lstStyle/>
                    <a:p>
                      <a:pPr marL="0" marR="0" algn="ctr">
                        <a:lnSpc>
                          <a:spcPct val="107000"/>
                        </a:lnSpc>
                        <a:spcBef>
                          <a:spcPts val="0"/>
                        </a:spcBef>
                        <a:spcAft>
                          <a:spcPts val="0"/>
                        </a:spcAft>
                        <a:tabLst>
                          <a:tab pos="5210175" algn="l"/>
                        </a:tabLst>
                      </a:pPr>
                      <a:r>
                        <a:rPr lang="en-US" sz="900" kern="100">
                          <a:effectLst/>
                        </a:rPr>
                        <a:t>Hats/Stocking Caps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Mandatory</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Mandatory</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Do NOT send out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extLst>
                  <a:ext uri="{0D108BD9-81ED-4DB2-BD59-A6C34878D82A}">
                    <a16:rowId xmlns:a16="http://schemas.microsoft.com/office/drawing/2014/main" val="2678287323"/>
                  </a:ext>
                </a:extLst>
              </a:tr>
              <a:tr h="145832">
                <a:tc>
                  <a:txBody>
                    <a:bodyPr/>
                    <a:lstStyle/>
                    <a:p>
                      <a:pPr marL="0" marR="0" algn="ctr">
                        <a:lnSpc>
                          <a:spcPct val="107000"/>
                        </a:lnSpc>
                        <a:spcBef>
                          <a:spcPts val="0"/>
                        </a:spcBef>
                        <a:spcAft>
                          <a:spcPts val="0"/>
                        </a:spcAft>
                        <a:tabLst>
                          <a:tab pos="5210175" algn="l"/>
                        </a:tabLst>
                      </a:pPr>
                      <a:r>
                        <a:rPr lang="en-US" sz="900" kern="100">
                          <a:effectLst/>
                        </a:rPr>
                        <a:t>Coat/Jackets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Mandatory</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Mandatory</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Do NOT send out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extLst>
                  <a:ext uri="{0D108BD9-81ED-4DB2-BD59-A6C34878D82A}">
                    <a16:rowId xmlns:a16="http://schemas.microsoft.com/office/drawing/2014/main" val="4075590495"/>
                  </a:ext>
                </a:extLst>
              </a:tr>
              <a:tr h="174458">
                <a:tc>
                  <a:txBody>
                    <a:bodyPr/>
                    <a:lstStyle/>
                    <a:p>
                      <a:pPr marL="0" marR="0" algn="ctr">
                        <a:lnSpc>
                          <a:spcPct val="107000"/>
                        </a:lnSpc>
                        <a:spcBef>
                          <a:spcPts val="0"/>
                        </a:spcBef>
                        <a:spcAft>
                          <a:spcPts val="0"/>
                        </a:spcAft>
                        <a:tabLst>
                          <a:tab pos="5210175" algn="l"/>
                        </a:tabLst>
                      </a:pPr>
                      <a:r>
                        <a:rPr lang="en-US" sz="900" kern="100">
                          <a:effectLst/>
                        </a:rPr>
                        <a:t>Gloves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Mandatory</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Mandatory</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Do NOT send out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extLst>
                  <a:ext uri="{0D108BD9-81ED-4DB2-BD59-A6C34878D82A}">
                    <a16:rowId xmlns:a16="http://schemas.microsoft.com/office/drawing/2014/main" val="3520513410"/>
                  </a:ext>
                </a:extLst>
              </a:tr>
              <a:tr h="298415">
                <a:tc>
                  <a:txBody>
                    <a:bodyPr/>
                    <a:lstStyle/>
                    <a:p>
                      <a:pPr marL="0" marR="0" algn="ctr">
                        <a:lnSpc>
                          <a:spcPct val="107000"/>
                        </a:lnSpc>
                        <a:spcBef>
                          <a:spcPts val="0"/>
                        </a:spcBef>
                        <a:spcAft>
                          <a:spcPts val="0"/>
                        </a:spcAft>
                        <a:tabLst>
                          <a:tab pos="5210175" algn="l"/>
                        </a:tabLst>
                      </a:pPr>
                      <a:r>
                        <a:rPr lang="en-US" sz="900" kern="100">
                          <a:effectLst/>
                        </a:rPr>
                        <a:t>Scarves/Face Coverings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TM Discretion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Do NOT send out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extLst>
                  <a:ext uri="{0D108BD9-81ED-4DB2-BD59-A6C34878D82A}">
                    <a16:rowId xmlns:a16="http://schemas.microsoft.com/office/drawing/2014/main" val="3051547446"/>
                  </a:ext>
                </a:extLst>
              </a:tr>
              <a:tr h="618597">
                <a:tc>
                  <a:txBody>
                    <a:bodyPr/>
                    <a:lstStyle/>
                    <a:p>
                      <a:pPr marL="0" marR="0" algn="ctr">
                        <a:lnSpc>
                          <a:spcPct val="107000"/>
                        </a:lnSpc>
                        <a:spcBef>
                          <a:spcPts val="0"/>
                        </a:spcBef>
                        <a:spcAft>
                          <a:spcPts val="0"/>
                        </a:spcAft>
                        <a:tabLst>
                          <a:tab pos="5210175" algn="l"/>
                        </a:tabLst>
                      </a:pPr>
                      <a:r>
                        <a:rPr lang="en-US" sz="900" kern="100" dirty="0">
                          <a:effectLst/>
                        </a:rPr>
                        <a:t>Supervisor Rotation</a:t>
                      </a:r>
                    </a:p>
                    <a:p>
                      <a:pPr marL="0" marR="0" algn="ctr">
                        <a:lnSpc>
                          <a:spcPct val="107000"/>
                        </a:lnSpc>
                        <a:spcBef>
                          <a:spcPts val="0"/>
                        </a:spcBef>
                        <a:spcAft>
                          <a:spcPts val="0"/>
                        </a:spcAft>
                        <a:tabLst>
                          <a:tab pos="5210175" algn="l"/>
                        </a:tabLst>
                      </a:pPr>
                      <a:r>
                        <a:rPr lang="en-US" sz="900" kern="100" dirty="0">
                          <a:effectLst/>
                        </a:rPr>
                        <a:t>Responsibility</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Check in every 2 hours for potential rotation.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Check in every hour</a:t>
                      </a:r>
                      <a:endParaRPr lang="en-US" sz="900" kern="100">
                        <a:effectLst/>
                      </a:endParaRPr>
                    </a:p>
                    <a:p>
                      <a:pPr marL="0" marR="0" algn="ctr">
                        <a:lnSpc>
                          <a:spcPct val="107000"/>
                        </a:lnSpc>
                        <a:spcBef>
                          <a:spcPts val="0"/>
                        </a:spcBef>
                        <a:spcAft>
                          <a:spcPts val="0"/>
                        </a:spcAft>
                        <a:tabLst>
                          <a:tab pos="5210175" algn="l"/>
                        </a:tabLst>
                      </a:pPr>
                      <a:r>
                        <a:rPr lang="en-US" sz="800" kern="100">
                          <a:effectLst/>
                        </a:rPr>
                        <a:t>for potential</a:t>
                      </a:r>
                      <a:endParaRPr lang="en-US" sz="900" kern="100">
                        <a:effectLst/>
                      </a:endParaRPr>
                    </a:p>
                    <a:p>
                      <a:pPr marL="0" marR="0" algn="ctr">
                        <a:lnSpc>
                          <a:spcPct val="107000"/>
                        </a:lnSpc>
                        <a:spcBef>
                          <a:spcPts val="0"/>
                        </a:spcBef>
                        <a:spcAft>
                          <a:spcPts val="0"/>
                        </a:spcAft>
                        <a:tabLst>
                          <a:tab pos="5210175" algn="l"/>
                        </a:tabLst>
                      </a:pPr>
                      <a:r>
                        <a:rPr lang="en-US" sz="800" kern="100">
                          <a:effectLst/>
                        </a:rPr>
                        <a:t>rotation.</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Check in every hour to confirm gloves and breaks are all in effect.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a:effectLst/>
                        </a:rPr>
                        <a:t>Check in every 30 minutes for the health and safety of TMs working outside. Confirm gloves and breaks are in effect.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tc>
                  <a:txBody>
                    <a:bodyPr/>
                    <a:lstStyle/>
                    <a:p>
                      <a:pPr marL="0" marR="0" algn="ctr">
                        <a:lnSpc>
                          <a:spcPct val="107000"/>
                        </a:lnSpc>
                        <a:spcBef>
                          <a:spcPts val="0"/>
                        </a:spcBef>
                        <a:spcAft>
                          <a:spcPts val="0"/>
                        </a:spcAft>
                        <a:tabLst>
                          <a:tab pos="5210175" algn="l"/>
                        </a:tabLst>
                      </a:pPr>
                      <a:r>
                        <a:rPr lang="en-US" sz="800" kern="100" dirty="0">
                          <a:effectLst/>
                        </a:rPr>
                        <a:t>Do NOT send out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8333" marR="58333" marT="0" marB="0"/>
                </a:tc>
                <a:extLst>
                  <a:ext uri="{0D108BD9-81ED-4DB2-BD59-A6C34878D82A}">
                    <a16:rowId xmlns:a16="http://schemas.microsoft.com/office/drawing/2014/main" val="4040687830"/>
                  </a:ext>
                </a:extLst>
              </a:tr>
            </a:tbl>
          </a:graphicData>
        </a:graphic>
      </p:graphicFrame>
    </p:spTree>
    <p:extLst>
      <p:ext uri="{BB962C8B-B14F-4D97-AF65-F5344CB8AC3E}">
        <p14:creationId xmlns:p14="http://schemas.microsoft.com/office/powerpoint/2010/main" val="3961879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86334" y="762000"/>
            <a:ext cx="6677025" cy="655827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lang="en-US" sz="1800" b="1" spc="-5" dirty="0" err="1">
                <a:latin typeface="Calibri"/>
                <a:cs typeface="Calibri"/>
              </a:rPr>
              <a:t>ezCater</a:t>
            </a:r>
            <a:endParaRPr sz="1800" dirty="0">
              <a:latin typeface="Calibri"/>
              <a:cs typeface="Calibri"/>
            </a:endParaRPr>
          </a:p>
          <a:p>
            <a:pPr>
              <a:lnSpc>
                <a:spcPct val="100000"/>
              </a:lnSpc>
              <a:spcBef>
                <a:spcPts val="55"/>
              </a:spcBef>
            </a:pPr>
            <a:endParaRPr sz="2100" dirty="0">
              <a:latin typeface="Calibri"/>
              <a:cs typeface="Calibri"/>
            </a:endParaRP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Order Fulfillment Checklist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Order is Placed, Email Notification Sent to MUMs &amp; Store</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Accept Order via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ezManage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Re-Confirm Order via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ezManage</a:t>
            </a:r>
            <a:r>
              <a:rPr lang="en-US" sz="1400" dirty="0">
                <a:effectLst/>
                <a:latin typeface="Calibri" panose="020F0502020204030204" pitchFamily="34" charset="0"/>
                <a:ea typeface="Calibri" panose="020F0502020204030204" pitchFamily="34" charset="0"/>
                <a:cs typeface="Times New Roman" panose="02020603050405020304" pitchFamily="18" charset="0"/>
              </a:rPr>
              <a:t> Day Before Fulfillment</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Identify Who Will Deliver the Order - Must Be 18 and Have Signed Driving Waiver</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Stage Order in Advance –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ie</a:t>
            </a:r>
            <a:r>
              <a:rPr lang="en-US" sz="1400" dirty="0">
                <a:effectLst/>
                <a:latin typeface="Calibri" panose="020F0502020204030204" pitchFamily="34" charset="0"/>
                <a:ea typeface="Calibri" panose="020F0502020204030204" pitchFamily="34" charset="0"/>
                <a:cs typeface="Times New Roman" panose="02020603050405020304" pitchFamily="18" charset="0"/>
              </a:rPr>
              <a:t>: Label Bags w/ Names, Lay Out Bags, Foils, Napkins, Utensils, etc. </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Review Requested Delivery Time &amp; Plan What Time to Start Preparing the Order to Ensure Quality</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Ring in Order Under Delivery Mode on POS </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Complete Order at Time Requested – </a:t>
            </a:r>
            <a:r>
              <a:rPr lang="en-US" sz="1400" b="1" u="sng" dirty="0">
                <a:effectLst/>
                <a:latin typeface="Calibri" panose="020F0502020204030204" pitchFamily="34" charset="0"/>
                <a:ea typeface="Calibri" panose="020F0502020204030204" pitchFamily="34" charset="0"/>
                <a:cs typeface="Times New Roman" panose="02020603050405020304" pitchFamily="18" charset="0"/>
              </a:rPr>
              <a:t>CANNOT BE LATE!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Confirm Order is En Route via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ezManage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Deliver Order</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Confirm Order Completed via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ezManage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Complete Paid Out for Delivery Tip to Delivery Driver</a:t>
            </a: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Store Settings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Lead Time – 2 Hours</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Max Orders per Day – 3</a:t>
            </a:r>
          </a:p>
          <a:p>
            <a:pPr marL="742950" marR="0" lvl="1" indent="-285750">
              <a:lnSpc>
                <a:spcPct val="107000"/>
              </a:lnSpc>
              <a:spcBef>
                <a:spcPts val="0"/>
              </a:spcBef>
              <a:spcAft>
                <a:spcPts val="0"/>
              </a:spcAft>
              <a:buFont typeface="+mj-lt"/>
              <a:buAutoNum type="alphaL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You will receive a notification if you hit 4 or more orders, giving you the option to set a temporary closure. </a:t>
            </a:r>
          </a:p>
          <a:p>
            <a:pPr marL="342900" marR="0" lvl="0" indent="-342900">
              <a:lnSpc>
                <a:spcPct val="107000"/>
              </a:lnSpc>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Hours of Operation – 11am-8pm Daily</a:t>
            </a:r>
          </a:p>
          <a:p>
            <a:pPr marL="342900" marR="0" lvl="0" indent="-342900">
              <a:lnSpc>
                <a:spcPct val="107000"/>
              </a:lnSpc>
              <a:spcBef>
                <a:spcPts val="0"/>
              </a:spcBef>
              <a:spcAft>
                <a:spcPts val="80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Minimum Order - $75 + $15 Delivery Fee which covers most of the 7% commission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ezCater</a:t>
            </a:r>
            <a:r>
              <a:rPr lang="en-US" sz="1400" dirty="0">
                <a:effectLst/>
                <a:latin typeface="Calibri" panose="020F0502020204030204" pitchFamily="34" charset="0"/>
                <a:ea typeface="Calibri" panose="020F0502020204030204" pitchFamily="34" charset="0"/>
                <a:cs typeface="Times New Roman" panose="02020603050405020304" pitchFamily="18" charset="0"/>
              </a:rPr>
              <a:t> receives.</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28</a:t>
            </a:fld>
            <a:endParaRPr spc="10" dirty="0"/>
          </a:p>
        </p:txBody>
      </p:sp>
    </p:spTree>
    <p:extLst>
      <p:ext uri="{BB962C8B-B14F-4D97-AF65-F5344CB8AC3E}">
        <p14:creationId xmlns:p14="http://schemas.microsoft.com/office/powerpoint/2010/main" val="3860315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86334" y="762000"/>
            <a:ext cx="6677025" cy="5401222"/>
          </a:xfrm>
          <a:prstGeom prst="rect">
            <a:avLst/>
          </a:prstGeom>
        </p:spPr>
        <p:txBody>
          <a:bodyPr vert="horz" wrap="square" lIns="0" tIns="12700" rIns="0" bIns="0" rtlCol="0" anchor="t">
            <a:spAutoFit/>
          </a:bodyPr>
          <a:lstStyle/>
          <a:p>
            <a:pPr marL="12700">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lang="en-US" b="1" spc="-25" dirty="0">
                <a:solidFill>
                  <a:srgbClr val="D21F2E"/>
                </a:solidFill>
                <a:latin typeface="Calibri"/>
                <a:cs typeface="Calibri"/>
              </a:rPr>
              <a:t> </a:t>
            </a:r>
            <a:r>
              <a:rPr lang="en-US" b="1" spc="-25" dirty="0">
                <a:latin typeface="Calibri"/>
                <a:cs typeface="Calibri"/>
              </a:rPr>
              <a:t>Fundraisers</a:t>
            </a:r>
            <a:endParaRPr lang="en-US" sz="1800" b="1" spc="-5" dirty="0">
              <a:latin typeface="Calibri"/>
              <a:cs typeface="Calibri"/>
            </a:endParaRPr>
          </a:p>
          <a:p>
            <a:pPr>
              <a:lnSpc>
                <a:spcPct val="100000"/>
              </a:lnSpc>
              <a:spcBef>
                <a:spcPts val="55"/>
              </a:spcBef>
            </a:pPr>
            <a:endParaRPr sz="2100" dirty="0">
              <a:latin typeface="Calibri"/>
              <a:cs typeface="Calibri"/>
            </a:endParaRPr>
          </a:p>
          <a:p>
            <a:r>
              <a:rPr lang="en-US" sz="1100" b="1" dirty="0">
                <a:latin typeface="Calibri"/>
                <a:cs typeface="Calibri"/>
              </a:rPr>
              <a:t>Items you should have on hand:</a:t>
            </a:r>
            <a:endParaRPr lang="en-US" b="1" dirty="0"/>
          </a:p>
          <a:p>
            <a:endParaRPr lang="en-US" sz="1100" b="1" dirty="0">
              <a:latin typeface="Calibri"/>
              <a:cs typeface="Calibri"/>
            </a:endParaRPr>
          </a:p>
          <a:p>
            <a:pPr marL="285750" indent="-285750">
              <a:buFont typeface="Arial"/>
              <a:buChar char="•"/>
            </a:pPr>
            <a:r>
              <a:rPr lang="en-US" sz="1100" dirty="0">
                <a:latin typeface="Calibri"/>
                <a:cs typeface="Calibri"/>
              </a:rPr>
              <a:t>Small Helium tank (can get from Walmart)</a:t>
            </a:r>
            <a:endParaRPr lang="en-US" dirty="0"/>
          </a:p>
          <a:p>
            <a:pPr marL="285750" indent="-285750">
              <a:buFont typeface="Arial"/>
              <a:buChar char="•"/>
            </a:pPr>
            <a:r>
              <a:rPr lang="en-US" sz="1100" dirty="0">
                <a:latin typeface="Calibri"/>
                <a:cs typeface="Calibri"/>
              </a:rPr>
              <a:t>Freddy's balloons</a:t>
            </a:r>
            <a:endParaRPr lang="en-US" dirty="0"/>
          </a:p>
          <a:p>
            <a:pPr marL="285750" indent="-285750">
              <a:buFont typeface="Arial"/>
              <a:buChar char="•"/>
            </a:pPr>
            <a:r>
              <a:rPr lang="en-US" sz="1100" dirty="0">
                <a:latin typeface="Calibri"/>
                <a:cs typeface="Calibri"/>
              </a:rPr>
              <a:t>String for balloons</a:t>
            </a:r>
            <a:endParaRPr lang="en-US" dirty="0"/>
          </a:p>
          <a:p>
            <a:pPr marL="285750" lvl="0" indent="-285750">
              <a:spcBef>
                <a:spcPts val="0"/>
              </a:spcBef>
              <a:spcAft>
                <a:spcPts val="0"/>
              </a:spcAft>
              <a:buFont typeface="Arial"/>
              <a:buChar char="•"/>
            </a:pPr>
            <a:r>
              <a:rPr lang="en-US" sz="1100" dirty="0">
                <a:latin typeface="Calibri"/>
                <a:cs typeface="Calibri"/>
              </a:rPr>
              <a:t>Tape</a:t>
            </a:r>
            <a:endParaRPr lang="en-US" dirty="0"/>
          </a:p>
          <a:p>
            <a:pPr marL="285750" indent="-285750">
              <a:buFont typeface="Arial"/>
              <a:buChar char="•"/>
            </a:pPr>
            <a:r>
              <a:rPr lang="en-US" sz="1100" dirty="0">
                <a:latin typeface="Calibri"/>
                <a:ea typeface="Calibri" panose="020F0502020204030204" pitchFamily="34" charset="0"/>
                <a:cs typeface="Calibri"/>
              </a:rPr>
              <a:t>High quality board to decorate </a:t>
            </a:r>
            <a:r>
              <a:rPr lang="en-US" sz="1100" dirty="0">
                <a:effectLst/>
                <a:latin typeface="Calibri"/>
                <a:ea typeface="Calibri" panose="020F0502020204030204" pitchFamily="34" charset="0"/>
                <a:cs typeface="Calibri"/>
              </a:rPr>
              <a:t>- </a:t>
            </a:r>
            <a:r>
              <a:rPr lang="en-US" sz="1100" dirty="0">
                <a:latin typeface="Calibri"/>
                <a:ea typeface="Calibri" panose="020F0502020204030204" pitchFamily="34" charset="0"/>
                <a:cs typeface="Calibri"/>
              </a:rPr>
              <a:t>see below for an example</a:t>
            </a:r>
            <a:endParaRPr lang="en-US" dirty="0"/>
          </a:p>
          <a:p>
            <a:pPr marL="285750" indent="-285750">
              <a:buFont typeface="Arial"/>
              <a:buChar char="•"/>
            </a:pPr>
            <a:r>
              <a:rPr lang="en-US" sz="1100" dirty="0">
                <a:latin typeface="Calibri"/>
                <a:ea typeface="Calibri" panose="020F0502020204030204" pitchFamily="34" charset="0"/>
                <a:cs typeface="Calibri"/>
              </a:rPr>
              <a:t>Freddy's cups</a:t>
            </a:r>
            <a:r>
              <a:rPr lang="en-US" sz="1100" dirty="0">
                <a:effectLst/>
                <a:latin typeface="Calibri"/>
                <a:ea typeface="Calibri" panose="020F0502020204030204" pitchFamily="34" charset="0"/>
                <a:cs typeface="Calibri"/>
              </a:rPr>
              <a:t>, </a:t>
            </a:r>
            <a:r>
              <a:rPr lang="en-US" sz="1100" dirty="0">
                <a:latin typeface="Calibri"/>
                <a:ea typeface="Calibri" panose="020F0502020204030204" pitchFamily="34" charset="0"/>
                <a:cs typeface="Calibri"/>
              </a:rPr>
              <a:t>pencils</a:t>
            </a:r>
            <a:r>
              <a:rPr lang="en-US" sz="1100" dirty="0">
                <a:effectLst/>
                <a:latin typeface="Calibri"/>
                <a:ea typeface="Calibri" panose="020F0502020204030204" pitchFamily="34" charset="0"/>
                <a:cs typeface="Calibri"/>
              </a:rPr>
              <a:t>, </a:t>
            </a:r>
            <a:r>
              <a:rPr lang="en-US" sz="1100" dirty="0">
                <a:latin typeface="Calibri"/>
                <a:ea typeface="Calibri" panose="020F0502020204030204" pitchFamily="34" charset="0"/>
                <a:cs typeface="Calibri"/>
              </a:rPr>
              <a:t>pens as giveaway items</a:t>
            </a:r>
            <a:r>
              <a:rPr lang="en-US" sz="1100" dirty="0">
                <a:effectLst/>
                <a:latin typeface="Calibri"/>
                <a:ea typeface="Calibri" panose="020F0502020204030204" pitchFamily="34" charset="0"/>
                <a:cs typeface="Calibri"/>
              </a:rPr>
              <a:t>. </a:t>
            </a:r>
            <a:r>
              <a:rPr lang="en-US" sz="1100" dirty="0">
                <a:latin typeface="Calibri"/>
                <a:ea typeface="Calibri" panose="020F0502020204030204" pitchFamily="34" charset="0"/>
                <a:cs typeface="Calibri"/>
              </a:rPr>
              <a:t>Feel free to look on Marketplace &amp; the new uniform portal for other ideas!</a:t>
            </a:r>
            <a:endParaRPr lang="en-US" dirty="0"/>
          </a:p>
          <a:p>
            <a:pPr marL="285750" indent="-285750">
              <a:buFont typeface="Arial"/>
              <a:buChar char="•"/>
            </a:pPr>
            <a:endParaRPr lang="en-US" sz="1100" dirty="0">
              <a:latin typeface="Calibri"/>
              <a:ea typeface="Calibri" panose="020F0502020204030204" pitchFamily="34" charset="0"/>
              <a:cs typeface="Calibri"/>
            </a:endParaRPr>
          </a:p>
          <a:p>
            <a:r>
              <a:rPr lang="en-US" sz="1100" dirty="0">
                <a:latin typeface="Calibri"/>
                <a:ea typeface="Calibri" panose="020F0502020204030204" pitchFamily="34" charset="0"/>
                <a:cs typeface="Calibri"/>
              </a:rPr>
              <a:t>In addition, use 3-4 retail fry sauce bottles to tie a balloon/string </a:t>
            </a:r>
            <a:r>
              <a:rPr lang="en-US" sz="1100" dirty="0">
                <a:effectLst/>
                <a:latin typeface="Calibri"/>
                <a:ea typeface="Calibri" panose="020F0502020204030204" pitchFamily="34" charset="0"/>
                <a:cs typeface="Calibri"/>
              </a:rPr>
              <a:t>to </a:t>
            </a:r>
            <a:r>
              <a:rPr lang="en-US" sz="1100" dirty="0">
                <a:latin typeface="Calibri"/>
                <a:ea typeface="Calibri" panose="020F0502020204030204" pitchFamily="34" charset="0"/>
                <a:cs typeface="Calibri"/>
              </a:rPr>
              <a:t>and use as decoration at </a:t>
            </a:r>
            <a:r>
              <a:rPr lang="en-US" sz="1100" dirty="0">
                <a:effectLst/>
                <a:latin typeface="Calibri"/>
                <a:ea typeface="Calibri" panose="020F0502020204030204" pitchFamily="34" charset="0"/>
                <a:cs typeface="Calibri"/>
              </a:rPr>
              <a:t>the </a:t>
            </a:r>
            <a:r>
              <a:rPr lang="en-US" sz="1100" dirty="0">
                <a:latin typeface="Calibri"/>
                <a:ea typeface="Calibri" panose="020F0502020204030204" pitchFamily="34" charset="0"/>
                <a:cs typeface="Calibri"/>
              </a:rPr>
              <a:t>front counter area </a:t>
            </a:r>
            <a:r>
              <a:rPr lang="en-US" sz="1100" dirty="0">
                <a:effectLst/>
                <a:latin typeface="Calibri"/>
                <a:ea typeface="Calibri" panose="020F0502020204030204" pitchFamily="34" charset="0"/>
                <a:cs typeface="Calibri"/>
              </a:rPr>
              <a:t>to </a:t>
            </a:r>
            <a:r>
              <a:rPr lang="en-US" sz="1100" dirty="0">
                <a:latin typeface="Calibri"/>
                <a:ea typeface="Calibri" panose="020F0502020204030204" pitchFamily="34" charset="0"/>
                <a:cs typeface="Calibri"/>
              </a:rPr>
              <a:t>draw attention! </a:t>
            </a:r>
            <a:br>
              <a:rPr lang="en-US" dirty="0"/>
            </a:br>
            <a:endParaRPr lang="en-US">
              <a:cs typeface="Calibri"/>
            </a:endParaRPr>
          </a:p>
          <a:p>
            <a:r>
              <a:rPr lang="en-US" sz="1100" dirty="0">
                <a:latin typeface="Calibri"/>
                <a:ea typeface="Calibri" panose="020F0502020204030204" pitchFamily="34" charset="0"/>
                <a:cs typeface="Calibri"/>
              </a:rPr>
              <a:t>Other best practices</a:t>
            </a:r>
            <a:endParaRPr lang="en-US" dirty="0"/>
          </a:p>
          <a:p>
            <a:endParaRPr lang="en-US" sz="1100" dirty="0">
              <a:latin typeface="Calibri"/>
              <a:ea typeface="Calibri" panose="020F0502020204030204" pitchFamily="34" charset="0"/>
              <a:cs typeface="Calibri"/>
            </a:endParaRPr>
          </a:p>
          <a:p>
            <a:pPr marL="285750" indent="-285750">
              <a:buFont typeface="Arial"/>
              <a:buChar char="•"/>
            </a:pPr>
            <a:r>
              <a:rPr lang="en-US" sz="1100" dirty="0">
                <a:latin typeface="Calibri"/>
                <a:ea typeface="Calibri" panose="020F0502020204030204" pitchFamily="34" charset="0"/>
                <a:cs typeface="Calibri"/>
              </a:rPr>
              <a:t>Sales projections - adjust hourly sales based </a:t>
            </a:r>
            <a:r>
              <a:rPr lang="en-US" sz="1100" dirty="0">
                <a:effectLst/>
                <a:latin typeface="Calibri"/>
                <a:ea typeface="Calibri" panose="020F0502020204030204" pitchFamily="34" charset="0"/>
                <a:cs typeface="Calibri"/>
              </a:rPr>
              <a:t>on </a:t>
            </a:r>
            <a:r>
              <a:rPr lang="en-US" sz="1100" dirty="0">
                <a:latin typeface="Calibri"/>
                <a:ea typeface="Calibri" panose="020F0502020204030204" pitchFamily="34" charset="0"/>
                <a:cs typeface="Calibri"/>
              </a:rPr>
              <a:t>the timeframe of the fundraiser, and amount of expected attendees</a:t>
            </a:r>
            <a:endParaRPr lang="en-US" dirty="0"/>
          </a:p>
          <a:p>
            <a:pPr marL="285750" indent="-285750">
              <a:buFont typeface="Arial"/>
              <a:buChar char="•"/>
            </a:pPr>
            <a:r>
              <a:rPr lang="en-US" sz="1100" dirty="0">
                <a:latin typeface="Calibri"/>
                <a:ea typeface="Calibri" panose="020F0502020204030204" pitchFamily="34" charset="0"/>
                <a:cs typeface="Calibri"/>
              </a:rPr>
              <a:t>Staffing - a minimum of +2 to ensure we give out great service and execute to a high level</a:t>
            </a:r>
            <a:r>
              <a:rPr lang="en-US" sz="1100" dirty="0">
                <a:effectLst/>
                <a:latin typeface="Calibri"/>
                <a:ea typeface="Calibri" panose="020F0502020204030204" pitchFamily="34" charset="0"/>
                <a:cs typeface="Calibri"/>
              </a:rPr>
              <a:t>!</a:t>
            </a:r>
            <a:r>
              <a:rPr lang="en-US" sz="1100" dirty="0">
                <a:latin typeface="Calibri"/>
                <a:ea typeface="Calibri" panose="020F0502020204030204" pitchFamily="34" charset="0"/>
                <a:cs typeface="Calibri"/>
              </a:rPr>
              <a:t> </a:t>
            </a:r>
            <a:endParaRPr lang="en-US" dirty="0"/>
          </a:p>
          <a:p>
            <a:pPr marL="285750" indent="-285750">
              <a:buFont typeface="Arial"/>
              <a:buChar char="•"/>
            </a:pPr>
            <a:r>
              <a:rPr lang="en-US" sz="1100" dirty="0">
                <a:latin typeface="Calibri"/>
                <a:ea typeface="Calibri" panose="020F0502020204030204" pitchFamily="34" charset="0"/>
                <a:cs typeface="Calibri"/>
              </a:rPr>
              <a:t>Communication - let you team know whenever there </a:t>
            </a:r>
            <a:r>
              <a:rPr lang="en-US" sz="1100" dirty="0">
                <a:effectLst/>
                <a:latin typeface="Calibri"/>
                <a:ea typeface="Calibri" panose="020F0502020204030204" pitchFamily="34" charset="0"/>
                <a:cs typeface="Calibri"/>
              </a:rPr>
              <a:t>is </a:t>
            </a:r>
            <a:r>
              <a:rPr lang="en-US" sz="1100" dirty="0">
                <a:latin typeface="Calibri"/>
                <a:ea typeface="Calibri" panose="020F0502020204030204" pitchFamily="34" charset="0"/>
                <a:cs typeface="Calibri"/>
              </a:rPr>
              <a:t>a fundraiser and the expectations</a:t>
            </a:r>
            <a:endParaRPr lang="en-US" dirty="0"/>
          </a:p>
          <a:p>
            <a:pPr marL="742950" lvl="1" indent="-285750">
              <a:buFont typeface="Arial"/>
              <a:buChar char="•"/>
            </a:pPr>
            <a:r>
              <a:rPr lang="en-US" sz="1100" dirty="0">
                <a:latin typeface="Calibri"/>
                <a:cs typeface="Calibri"/>
              </a:rPr>
              <a:t>Use "Give Back" button on POS for ALL fundraiser orders</a:t>
            </a:r>
            <a:endParaRPr lang="en-US" dirty="0"/>
          </a:p>
          <a:p>
            <a:pPr marL="742950" lvl="1" indent="-285750">
              <a:buFont typeface="Arial"/>
              <a:buChar char="•"/>
            </a:pPr>
            <a:r>
              <a:rPr lang="en-US" sz="1100" u="sng" dirty="0">
                <a:latin typeface="Calibri"/>
                <a:ea typeface="Calibri" panose="020F0502020204030204" pitchFamily="34" charset="0"/>
                <a:cs typeface="Calibri"/>
              </a:rPr>
              <a:t>Guest should let you know that they are there </a:t>
            </a:r>
            <a:r>
              <a:rPr lang="en-US" sz="1100" u="sng" dirty="0">
                <a:effectLst/>
                <a:latin typeface="Calibri"/>
                <a:ea typeface="Calibri" panose="020F0502020204030204" pitchFamily="34" charset="0"/>
                <a:cs typeface="Calibri"/>
              </a:rPr>
              <a:t>for </a:t>
            </a:r>
            <a:r>
              <a:rPr lang="en-US" sz="1100" u="sng" dirty="0">
                <a:latin typeface="Calibri"/>
                <a:ea typeface="Calibri" panose="020F0502020204030204" pitchFamily="34" charset="0"/>
                <a:cs typeface="Calibri"/>
              </a:rPr>
              <a:t>the fundraiser - WE SHOULD NOT BE ASKING</a:t>
            </a:r>
            <a:r>
              <a:rPr lang="en-US" sz="1100" dirty="0">
                <a:latin typeface="Calibri"/>
                <a:ea typeface="Calibri" panose="020F0502020204030204" pitchFamily="34" charset="0"/>
                <a:cs typeface="Calibri"/>
              </a:rPr>
              <a:t>. This is explained </a:t>
            </a:r>
            <a:r>
              <a:rPr lang="en-US" sz="1100" dirty="0">
                <a:effectLst/>
                <a:latin typeface="Calibri"/>
                <a:ea typeface="Calibri" panose="020F0502020204030204" pitchFamily="34" charset="0"/>
                <a:cs typeface="Calibri"/>
              </a:rPr>
              <a:t>to </a:t>
            </a:r>
            <a:r>
              <a:rPr lang="en-US" sz="1100" dirty="0">
                <a:latin typeface="Calibri"/>
                <a:ea typeface="Calibri" panose="020F0502020204030204" pitchFamily="34" charset="0"/>
                <a:cs typeface="Calibri"/>
              </a:rPr>
              <a:t>groups that sign up for fundraisers with us. </a:t>
            </a:r>
            <a:endParaRPr lang="en-US" dirty="0"/>
          </a:p>
          <a:p>
            <a:pPr lvl="1"/>
            <a:br>
              <a:rPr lang="en-US" dirty="0"/>
            </a:br>
            <a:endParaRPr lang="en-US" dirty="0"/>
          </a:p>
          <a:p>
            <a:pPr lvl="1"/>
            <a:r>
              <a:rPr lang="en-US" sz="1100" dirty="0">
                <a:latin typeface="Calibri"/>
                <a:cs typeface="Calibri"/>
              </a:rPr>
              <a:t>  </a:t>
            </a:r>
            <a:endParaRPr lang="en-US" dirty="0"/>
          </a:p>
          <a:p>
            <a:pPr marR="0" lvl="0">
              <a:lnSpc>
                <a:spcPct val="107000"/>
              </a:lnSpc>
              <a:spcBef>
                <a:spcPts val="0"/>
              </a:spcBef>
              <a:spcAft>
                <a:spcPts val="80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29</a:t>
            </a:fld>
            <a:endParaRPr spc="10" dirty="0"/>
          </a:p>
        </p:txBody>
      </p:sp>
    </p:spTree>
    <p:extLst>
      <p:ext uri="{BB962C8B-B14F-4D97-AF65-F5344CB8AC3E}">
        <p14:creationId xmlns:p14="http://schemas.microsoft.com/office/powerpoint/2010/main" val="190173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488185"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835775" cy="3290644"/>
          </a:xfrm>
          <a:prstGeom prst="rect">
            <a:avLst/>
          </a:prstGeom>
        </p:spPr>
        <p:txBody>
          <a:bodyPr vert="horz" wrap="square" lIns="0" tIns="12700" rIns="0" bIns="0" rtlCol="0" anchor="t">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a:t>
            </a:r>
            <a:r>
              <a:rPr sz="1800" b="1" spc="-25" dirty="0">
                <a:solidFill>
                  <a:srgbClr val="D21F2E"/>
                </a:solidFill>
                <a:latin typeface="Calibri"/>
                <a:cs typeface="Calibri"/>
              </a:rPr>
              <a:t> </a:t>
            </a:r>
            <a:r>
              <a:rPr sz="1800" b="1" spc="-5" dirty="0">
                <a:latin typeface="Calibri"/>
                <a:cs typeface="Calibri"/>
              </a:rPr>
              <a:t>Introduction</a:t>
            </a:r>
            <a:endParaRPr sz="1800" dirty="0">
              <a:latin typeface="Calibri"/>
              <a:cs typeface="Calibri"/>
            </a:endParaRPr>
          </a:p>
          <a:p>
            <a:pPr>
              <a:lnSpc>
                <a:spcPct val="100000"/>
              </a:lnSpc>
              <a:spcBef>
                <a:spcPts val="40"/>
              </a:spcBef>
            </a:pPr>
            <a:endParaRPr sz="2600" dirty="0">
              <a:latin typeface="Calibri"/>
              <a:cs typeface="Calibri"/>
            </a:endParaRPr>
          </a:p>
          <a:p>
            <a:pPr marL="368300" marR="5080" algn="ctr">
              <a:lnSpc>
                <a:spcPct val="100000"/>
              </a:lnSpc>
              <a:spcBef>
                <a:spcPts val="5"/>
              </a:spcBef>
            </a:pPr>
            <a:r>
              <a:rPr sz="1800" i="1" spc="-5" dirty="0">
                <a:latin typeface="Calibri"/>
                <a:cs typeface="Calibri"/>
              </a:rPr>
              <a:t>This </a:t>
            </a:r>
            <a:r>
              <a:rPr sz="1800" i="1" dirty="0">
                <a:latin typeface="Calibri"/>
                <a:cs typeface="Calibri"/>
              </a:rPr>
              <a:t>manual </a:t>
            </a:r>
            <a:r>
              <a:rPr sz="1800" i="1" spc="-15" dirty="0">
                <a:latin typeface="Calibri"/>
                <a:cs typeface="Calibri"/>
              </a:rPr>
              <a:t>contains </a:t>
            </a:r>
            <a:r>
              <a:rPr sz="1800" i="1" spc="-5" dirty="0">
                <a:latin typeface="Calibri"/>
                <a:cs typeface="Calibri"/>
              </a:rPr>
              <a:t>several </a:t>
            </a:r>
            <a:r>
              <a:rPr sz="1800" i="1" spc="-10" dirty="0">
                <a:latin typeface="Calibri"/>
                <a:cs typeface="Calibri"/>
              </a:rPr>
              <a:t>best practices </a:t>
            </a:r>
            <a:r>
              <a:rPr sz="1800" i="1" spc="-5" dirty="0">
                <a:latin typeface="Calibri"/>
                <a:cs typeface="Calibri"/>
              </a:rPr>
              <a:t>throughout </a:t>
            </a:r>
            <a:r>
              <a:rPr sz="1800" i="1" dirty="0">
                <a:latin typeface="Calibri"/>
                <a:cs typeface="Calibri"/>
              </a:rPr>
              <a:t>the </a:t>
            </a:r>
            <a:r>
              <a:rPr sz="1800" i="1" spc="-10" dirty="0">
                <a:latin typeface="Calibri"/>
                <a:cs typeface="Calibri"/>
              </a:rPr>
              <a:t>operation. </a:t>
            </a:r>
            <a:r>
              <a:rPr lang="en-US" sz="1800" i="1" spc="-10" dirty="0">
                <a:latin typeface="Calibri"/>
                <a:cs typeface="Calibri"/>
              </a:rPr>
              <a:t> </a:t>
            </a:r>
            <a:r>
              <a:rPr sz="1800" i="1" spc="-5" dirty="0">
                <a:latin typeface="Calibri"/>
                <a:cs typeface="Calibri"/>
              </a:rPr>
              <a:t>These processes are proven </a:t>
            </a:r>
            <a:r>
              <a:rPr sz="1800" i="1" spc="-15" dirty="0">
                <a:latin typeface="Calibri"/>
                <a:cs typeface="Calibri"/>
              </a:rPr>
              <a:t>to </a:t>
            </a:r>
            <a:r>
              <a:rPr sz="1800" i="1" spc="-5" dirty="0">
                <a:latin typeface="Calibri"/>
                <a:cs typeface="Calibri"/>
              </a:rPr>
              <a:t>save time, </a:t>
            </a:r>
            <a:r>
              <a:rPr sz="1800" i="1" spc="-20" dirty="0">
                <a:latin typeface="Calibri"/>
                <a:cs typeface="Calibri"/>
              </a:rPr>
              <a:t>money, </a:t>
            </a:r>
            <a:r>
              <a:rPr sz="1800" i="1" spc="-5" dirty="0">
                <a:latin typeface="Calibri"/>
                <a:cs typeface="Calibri"/>
              </a:rPr>
              <a:t>or both. </a:t>
            </a:r>
            <a:r>
              <a:rPr sz="1800" i="1" dirty="0">
                <a:latin typeface="Calibri"/>
                <a:cs typeface="Calibri"/>
              </a:rPr>
              <a:t>If </a:t>
            </a:r>
            <a:r>
              <a:rPr sz="1800" i="1" spc="-5" dirty="0">
                <a:latin typeface="Calibri"/>
                <a:cs typeface="Calibri"/>
              </a:rPr>
              <a:t>you have </a:t>
            </a:r>
            <a:r>
              <a:rPr lang="en-US" sz="1800" i="1" spc="-5" dirty="0">
                <a:latin typeface="Calibri"/>
                <a:cs typeface="Calibri"/>
              </a:rPr>
              <a:t> </a:t>
            </a:r>
            <a:r>
              <a:rPr sz="1800" i="1" spc="-10" dirty="0">
                <a:latin typeface="Calibri"/>
                <a:cs typeface="Calibri"/>
              </a:rPr>
              <a:t>suggestions for </a:t>
            </a:r>
            <a:r>
              <a:rPr sz="1800" i="1" spc="-5" dirty="0">
                <a:latin typeface="Calibri"/>
                <a:cs typeface="Calibri"/>
              </a:rPr>
              <a:t>this manual, please email </a:t>
            </a:r>
            <a:r>
              <a:rPr sz="1800" i="1" dirty="0">
                <a:latin typeface="Calibri"/>
                <a:cs typeface="Calibri"/>
              </a:rPr>
              <a:t>them </a:t>
            </a:r>
            <a:r>
              <a:rPr sz="1800" i="1" spc="-15" dirty="0">
                <a:latin typeface="Calibri"/>
                <a:cs typeface="Calibri"/>
              </a:rPr>
              <a:t>to</a:t>
            </a:r>
            <a:r>
              <a:rPr lang="en-US" sz="1800" i="1" spc="-15" dirty="0">
                <a:latin typeface="Calibri"/>
                <a:cs typeface="Calibri"/>
              </a:rPr>
              <a:t>  </a:t>
            </a:r>
            <a:r>
              <a:rPr lang="en-US" sz="1800" i="1" u="sng" spc="-10" dirty="0">
                <a:solidFill>
                  <a:srgbClr val="0462C1"/>
                </a:solidFill>
                <a:uFill>
                  <a:solidFill>
                    <a:srgbClr val="0462C1"/>
                  </a:solidFill>
                </a:uFill>
                <a:latin typeface="Calibri"/>
                <a:cs typeface="Calibri"/>
                <a:hlinkClick r:id="rId4"/>
              </a:rPr>
              <a:t>alison.fuller@</a:t>
            </a:r>
            <a:r>
              <a:rPr sz="1800" i="1" u="sng" spc="-10" dirty="0">
                <a:solidFill>
                  <a:srgbClr val="0462C1"/>
                </a:solidFill>
                <a:uFill>
                  <a:solidFill>
                    <a:srgbClr val="0462C1"/>
                  </a:solidFill>
                </a:uFill>
                <a:latin typeface="Calibri"/>
                <a:cs typeface="Calibri"/>
                <a:hlinkClick r:id="rId4"/>
              </a:rPr>
              <a:t>mlyinvest.com</a:t>
            </a:r>
            <a:r>
              <a:rPr lang="en-US" i="1" spc="-10" dirty="0">
                <a:solidFill>
                  <a:srgbClr val="0462C1"/>
                </a:solidFill>
                <a:uFill>
                  <a:solidFill>
                    <a:srgbClr val="0462C1"/>
                  </a:solidFill>
                </a:uFill>
                <a:latin typeface="Calibri"/>
                <a:cs typeface="Calibri"/>
              </a:rPr>
              <a:t> or </a:t>
            </a:r>
            <a:r>
              <a:rPr lang="en-US" i="1" u="sng" spc="-10" dirty="0">
                <a:solidFill>
                  <a:srgbClr val="0462C1"/>
                </a:solidFill>
                <a:uFill>
                  <a:solidFill>
                    <a:srgbClr val="0462C1"/>
                  </a:solidFill>
                </a:uFill>
                <a:latin typeface="Calibri"/>
                <a:cs typeface="Calibri"/>
              </a:rPr>
              <a:t>jason.mochal@mlyinvest.com</a:t>
            </a:r>
            <a:r>
              <a:rPr sz="1800" i="1" spc="-10" dirty="0">
                <a:latin typeface="Calibri"/>
                <a:cs typeface="Calibri"/>
              </a:rPr>
              <a:t>.</a:t>
            </a:r>
            <a:endParaRPr sz="1800" dirty="0">
              <a:latin typeface="Calibri"/>
              <a:cs typeface="Calibri"/>
            </a:endParaRPr>
          </a:p>
          <a:p>
            <a:pPr>
              <a:lnSpc>
                <a:spcPct val="100000"/>
              </a:lnSpc>
            </a:pPr>
            <a:endParaRPr sz="1800" dirty="0">
              <a:latin typeface="Calibri"/>
              <a:cs typeface="Calibri"/>
            </a:endParaRPr>
          </a:p>
          <a:p>
            <a:pPr>
              <a:lnSpc>
                <a:spcPct val="100000"/>
              </a:lnSpc>
              <a:spcBef>
                <a:spcPts val="45"/>
              </a:spcBef>
            </a:pPr>
            <a:endParaRPr sz="1700" dirty="0">
              <a:latin typeface="Calibri"/>
              <a:cs typeface="Calibri"/>
            </a:endParaRPr>
          </a:p>
          <a:p>
            <a:pPr marL="114935">
              <a:spcBef>
                <a:spcPts val="840"/>
              </a:spcBef>
            </a:pPr>
            <a:endParaRPr lang="en-US" sz="1400" spc="-5" dirty="0">
              <a:latin typeface="Calibri"/>
              <a:cs typeface="Calibri"/>
            </a:endParaRPr>
          </a:p>
          <a:p>
            <a:pPr marL="114935">
              <a:spcBef>
                <a:spcPts val="840"/>
              </a:spcBef>
            </a:pPr>
            <a:endParaRPr lang="en-US" sz="1400" spc="-5" dirty="0">
              <a:latin typeface="Calibri"/>
              <a:cs typeface="Calibri"/>
            </a:endParaRPr>
          </a:p>
          <a:p>
            <a:pPr marL="114935">
              <a:spcBef>
                <a:spcPts val="840"/>
              </a:spcBef>
            </a:pPr>
            <a:endParaRPr lang="en-US" sz="1400" spc="-5"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3</a:t>
            </a:fld>
            <a:endParaRPr spc="10" dirty="0"/>
          </a:p>
        </p:txBody>
      </p:sp>
    </p:spTree>
    <p:extLst>
      <p:ext uri="{BB962C8B-B14F-4D97-AF65-F5344CB8AC3E}">
        <p14:creationId xmlns:p14="http://schemas.microsoft.com/office/powerpoint/2010/main" val="88638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094994"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22745" cy="9028113"/>
          </a:xfrm>
          <a:prstGeom prst="rect">
            <a:avLst/>
          </a:prstGeom>
        </p:spPr>
        <p:txBody>
          <a:bodyPr vert="horz" wrap="square" lIns="0" tIns="12700" rIns="0" bIns="0" rtlCol="0" anchor="t">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dirty="0">
                <a:latin typeface="Calibri"/>
                <a:cs typeface="Calibri"/>
              </a:rPr>
              <a:t>Hot</a:t>
            </a:r>
            <a:r>
              <a:rPr sz="1800" b="1" spc="-35" dirty="0">
                <a:latin typeface="Calibri"/>
                <a:cs typeface="Calibri"/>
              </a:rPr>
              <a:t> </a:t>
            </a:r>
            <a:r>
              <a:rPr sz="1800" b="1" spc="-5" dirty="0">
                <a:latin typeface="Calibri"/>
                <a:cs typeface="Calibri"/>
              </a:rPr>
              <a:t>Line</a:t>
            </a:r>
            <a:endParaRPr sz="1800" dirty="0">
              <a:latin typeface="Calibri"/>
              <a:cs typeface="Calibri"/>
            </a:endParaRPr>
          </a:p>
          <a:p>
            <a:pPr>
              <a:lnSpc>
                <a:spcPct val="100000"/>
              </a:lnSpc>
              <a:spcBef>
                <a:spcPts val="55"/>
              </a:spcBef>
            </a:pPr>
            <a:endParaRPr sz="2100" dirty="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Grill </a:t>
            </a:r>
            <a:r>
              <a:rPr sz="1400" b="1" spc="-5" dirty="0">
                <a:latin typeface="Calibri"/>
                <a:cs typeface="Calibri"/>
              </a:rPr>
              <a:t>1: </a:t>
            </a:r>
            <a:r>
              <a:rPr sz="1400" dirty="0">
                <a:latin typeface="Calibri"/>
                <a:cs typeface="Calibri"/>
              </a:rPr>
              <a:t>is </a:t>
            </a:r>
            <a:r>
              <a:rPr sz="1400" spc="-5" dirty="0">
                <a:latin typeface="Calibri"/>
                <a:cs typeface="Calibri"/>
              </a:rPr>
              <a:t>the most important </a:t>
            </a:r>
            <a:r>
              <a:rPr sz="1400" dirty="0">
                <a:latin typeface="Calibri"/>
                <a:cs typeface="Calibri"/>
              </a:rPr>
              <a:t>position on </a:t>
            </a:r>
            <a:r>
              <a:rPr sz="1400" spc="-5" dirty="0">
                <a:latin typeface="Calibri"/>
                <a:cs typeface="Calibri"/>
              </a:rPr>
              <a:t>the HL. </a:t>
            </a:r>
            <a:r>
              <a:rPr sz="1400" spc="-10" dirty="0">
                <a:latin typeface="Calibri"/>
                <a:cs typeface="Calibri"/>
              </a:rPr>
              <a:t>They </a:t>
            </a:r>
            <a:r>
              <a:rPr sz="1400" spc="-5" dirty="0">
                <a:latin typeface="Calibri"/>
                <a:cs typeface="Calibri"/>
              </a:rPr>
              <a:t>set the pace </a:t>
            </a:r>
            <a:r>
              <a:rPr sz="1400" spc="-10" dirty="0">
                <a:latin typeface="Calibri"/>
                <a:cs typeface="Calibri"/>
              </a:rPr>
              <a:t>for </a:t>
            </a:r>
            <a:r>
              <a:rPr sz="1400" spc="-5" dirty="0">
                <a:latin typeface="Calibri"/>
                <a:cs typeface="Calibri"/>
              </a:rPr>
              <a:t>the </a:t>
            </a:r>
            <a:r>
              <a:rPr sz="1400" spc="-10" dirty="0">
                <a:latin typeface="Calibri"/>
                <a:cs typeface="Calibri"/>
              </a:rPr>
              <a:t>entire</a:t>
            </a:r>
            <a:r>
              <a:rPr sz="1400" spc="75" dirty="0">
                <a:latin typeface="Calibri"/>
                <a:cs typeface="Calibri"/>
              </a:rPr>
              <a:t> </a:t>
            </a:r>
            <a:r>
              <a:rPr sz="1400" dirty="0">
                <a:latin typeface="Calibri"/>
                <a:cs typeface="Calibri"/>
              </a:rPr>
              <a:t>line.</a:t>
            </a:r>
          </a:p>
          <a:p>
            <a:pPr marL="492759">
              <a:lnSpc>
                <a:spcPct val="100000"/>
              </a:lnSpc>
              <a:spcBef>
                <a:spcPts val="5"/>
              </a:spcBef>
            </a:pPr>
            <a:r>
              <a:rPr sz="1400" dirty="0">
                <a:latin typeface="Calibri"/>
                <a:cs typeface="Calibri"/>
              </a:rPr>
              <a:t>Grill 1 </a:t>
            </a:r>
            <a:r>
              <a:rPr sz="1400" spc="-10" dirty="0">
                <a:latin typeface="Calibri"/>
                <a:cs typeface="Calibri"/>
              </a:rPr>
              <a:t>always </a:t>
            </a:r>
            <a:r>
              <a:rPr sz="1400" spc="-5" dirty="0">
                <a:latin typeface="Calibri"/>
                <a:cs typeface="Calibri"/>
              </a:rPr>
              <a:t>has </a:t>
            </a:r>
            <a:r>
              <a:rPr sz="1400" dirty="0">
                <a:latin typeface="Calibri"/>
                <a:cs typeface="Calibri"/>
              </a:rPr>
              <a:t>a </a:t>
            </a:r>
            <a:r>
              <a:rPr sz="1400" spc="-5" dirty="0">
                <a:latin typeface="Calibri"/>
                <a:cs typeface="Calibri"/>
              </a:rPr>
              <a:t>headset on. </a:t>
            </a:r>
            <a:r>
              <a:rPr sz="1400" spc="-30" dirty="0">
                <a:latin typeface="Calibri"/>
                <a:cs typeface="Calibri"/>
              </a:rPr>
              <a:t>Your </a:t>
            </a:r>
            <a:r>
              <a:rPr sz="1400" spc="-5" dirty="0">
                <a:latin typeface="Calibri"/>
                <a:cs typeface="Calibri"/>
              </a:rPr>
              <a:t>#1 HL person should be</a:t>
            </a:r>
            <a:r>
              <a:rPr sz="1400" spc="35" dirty="0">
                <a:latin typeface="Calibri"/>
                <a:cs typeface="Calibri"/>
              </a:rPr>
              <a:t> </a:t>
            </a:r>
            <a:r>
              <a:rPr sz="1400" spc="-10" dirty="0">
                <a:latin typeface="Calibri"/>
                <a:cs typeface="Calibri"/>
              </a:rPr>
              <a:t>here!</a:t>
            </a:r>
            <a:endParaRPr sz="1400" dirty="0">
              <a:latin typeface="Calibri"/>
              <a:cs typeface="Calibri"/>
            </a:endParaRPr>
          </a:p>
          <a:p>
            <a:pPr marL="492759" marR="99695" indent="-287020">
              <a:lnSpc>
                <a:spcPct val="100000"/>
              </a:lnSpc>
              <a:buFont typeface="Arial"/>
              <a:buChar char="•"/>
              <a:tabLst>
                <a:tab pos="492125" algn="l"/>
                <a:tab pos="492759" algn="l"/>
              </a:tabLst>
            </a:pPr>
            <a:r>
              <a:rPr sz="1400" b="1" dirty="0">
                <a:latin typeface="Calibri"/>
                <a:cs typeface="Calibri"/>
              </a:rPr>
              <a:t>Grill 2: </a:t>
            </a:r>
            <a:r>
              <a:rPr sz="1400" dirty="0">
                <a:latin typeface="Calibri"/>
                <a:cs typeface="Calibri"/>
              </a:rPr>
              <a:t>is </a:t>
            </a:r>
            <a:r>
              <a:rPr sz="1400" spc="-5" dirty="0">
                <a:latin typeface="Calibri"/>
                <a:cs typeface="Calibri"/>
              </a:rPr>
              <a:t>second most important </a:t>
            </a:r>
            <a:r>
              <a:rPr sz="1400" dirty="0">
                <a:latin typeface="Calibri"/>
                <a:cs typeface="Calibri"/>
              </a:rPr>
              <a:t>as </a:t>
            </a:r>
            <a:r>
              <a:rPr sz="1400" spc="-10" dirty="0">
                <a:latin typeface="Calibri"/>
                <a:cs typeface="Calibri"/>
              </a:rPr>
              <a:t>they </a:t>
            </a:r>
            <a:r>
              <a:rPr sz="1400" spc="-5" dirty="0">
                <a:latin typeface="Calibri"/>
                <a:cs typeface="Calibri"/>
              </a:rPr>
              <a:t>determine </a:t>
            </a:r>
            <a:r>
              <a:rPr sz="1400" dirty="0">
                <a:latin typeface="Calibri"/>
                <a:cs typeface="Calibri"/>
              </a:rPr>
              <a:t>if </a:t>
            </a:r>
            <a:r>
              <a:rPr sz="1400" spc="-5" dirty="0">
                <a:latin typeface="Calibri"/>
                <a:cs typeface="Calibri"/>
              </a:rPr>
              <a:t>the </a:t>
            </a:r>
            <a:r>
              <a:rPr sz="1400" spc="-10" dirty="0">
                <a:latin typeface="Calibri"/>
                <a:cs typeface="Calibri"/>
              </a:rPr>
              <a:t>patties get </a:t>
            </a:r>
            <a:r>
              <a:rPr sz="1400" spc="-5" dirty="0">
                <a:latin typeface="Calibri"/>
                <a:cs typeface="Calibri"/>
              </a:rPr>
              <a:t>off the </a:t>
            </a:r>
            <a:r>
              <a:rPr sz="1400" dirty="0">
                <a:latin typeface="Calibri"/>
                <a:cs typeface="Calibri"/>
              </a:rPr>
              <a:t>grill </a:t>
            </a:r>
            <a:r>
              <a:rPr sz="1400" spc="-5" dirty="0">
                <a:latin typeface="Calibri"/>
                <a:cs typeface="Calibri"/>
              </a:rPr>
              <a:t>on </a:t>
            </a:r>
            <a:r>
              <a:rPr sz="1400" dirty="0">
                <a:latin typeface="Calibri"/>
                <a:cs typeface="Calibri"/>
              </a:rPr>
              <a:t>a  timely basis. </a:t>
            </a:r>
            <a:r>
              <a:rPr sz="1400" spc="-5" dirty="0">
                <a:latin typeface="Calibri"/>
                <a:cs typeface="Calibri"/>
              </a:rPr>
              <a:t>They determine the tempo </a:t>
            </a:r>
            <a:r>
              <a:rPr sz="1400" spc="-10" dirty="0">
                <a:latin typeface="Calibri"/>
                <a:cs typeface="Calibri"/>
              </a:rPr>
              <a:t>for</a:t>
            </a:r>
            <a:r>
              <a:rPr sz="1400" spc="5" dirty="0">
                <a:latin typeface="Calibri"/>
                <a:cs typeface="Calibri"/>
              </a:rPr>
              <a:t> </a:t>
            </a:r>
            <a:r>
              <a:rPr sz="1400" spc="-15" dirty="0">
                <a:latin typeface="Calibri"/>
                <a:cs typeface="Calibri"/>
              </a:rPr>
              <a:t>Make/Fry.</a:t>
            </a:r>
            <a:endParaRPr sz="1400" dirty="0">
              <a:latin typeface="Calibri"/>
              <a:cs typeface="Calibri"/>
            </a:endParaRPr>
          </a:p>
          <a:p>
            <a:pPr marL="492759" marR="5080" indent="-287020">
              <a:lnSpc>
                <a:spcPct val="100000"/>
              </a:lnSpc>
              <a:buFont typeface="Arial"/>
              <a:buChar char="•"/>
              <a:tabLst>
                <a:tab pos="492125" algn="l"/>
                <a:tab pos="492759" algn="l"/>
              </a:tabLst>
            </a:pPr>
            <a:r>
              <a:rPr sz="1400" b="1" dirty="0">
                <a:latin typeface="Calibri"/>
                <a:cs typeface="Calibri"/>
              </a:rPr>
              <a:t>Fry: </a:t>
            </a:r>
            <a:r>
              <a:rPr sz="1400" dirty="0">
                <a:latin typeface="Calibri"/>
                <a:cs typeface="Calibri"/>
              </a:rPr>
              <a:t>is </a:t>
            </a:r>
            <a:r>
              <a:rPr sz="1400" spc="-5" dirty="0">
                <a:latin typeface="Calibri"/>
                <a:cs typeface="Calibri"/>
              </a:rPr>
              <a:t>the third most important </a:t>
            </a:r>
            <a:r>
              <a:rPr sz="1400" dirty="0">
                <a:latin typeface="Calibri"/>
                <a:cs typeface="Calibri"/>
              </a:rPr>
              <a:t>as </a:t>
            </a:r>
            <a:r>
              <a:rPr sz="1400" spc="-10" dirty="0">
                <a:latin typeface="Calibri"/>
                <a:cs typeface="Calibri"/>
              </a:rPr>
              <a:t>they ensure </a:t>
            </a:r>
            <a:r>
              <a:rPr sz="1400" spc="-5" dirty="0">
                <a:latin typeface="Calibri"/>
                <a:cs typeface="Calibri"/>
              </a:rPr>
              <a:t>we </a:t>
            </a:r>
            <a:r>
              <a:rPr sz="1400" spc="-10" dirty="0">
                <a:latin typeface="Calibri"/>
                <a:cs typeface="Calibri"/>
              </a:rPr>
              <a:t>are never </a:t>
            </a:r>
            <a:r>
              <a:rPr sz="1400" spc="-5" dirty="0">
                <a:latin typeface="Calibri"/>
                <a:cs typeface="Calibri"/>
              </a:rPr>
              <a:t>waiting on fries/tenders  </a:t>
            </a:r>
            <a:r>
              <a:rPr sz="1400" spc="-10" dirty="0">
                <a:latin typeface="Calibri"/>
                <a:cs typeface="Calibri"/>
              </a:rPr>
              <a:t>etc. </a:t>
            </a:r>
            <a:r>
              <a:rPr sz="1400" spc="-5" dirty="0">
                <a:latin typeface="Calibri"/>
                <a:cs typeface="Calibri"/>
              </a:rPr>
              <a:t>When the food </a:t>
            </a:r>
            <a:r>
              <a:rPr sz="1400" dirty="0">
                <a:latin typeface="Calibri"/>
                <a:cs typeface="Calibri"/>
              </a:rPr>
              <a:t>is </a:t>
            </a:r>
            <a:r>
              <a:rPr sz="1400" spc="-10" dirty="0">
                <a:latin typeface="Calibri"/>
                <a:cs typeface="Calibri"/>
              </a:rPr>
              <a:t>ready to </a:t>
            </a:r>
            <a:r>
              <a:rPr sz="1400" spc="-5" dirty="0">
                <a:latin typeface="Calibri"/>
                <a:cs typeface="Calibri"/>
              </a:rPr>
              <a:t>be served, </a:t>
            </a:r>
            <a:r>
              <a:rPr sz="1400" dirty="0">
                <a:latin typeface="Calibri"/>
                <a:cs typeface="Calibri"/>
              </a:rPr>
              <a:t>we </a:t>
            </a:r>
            <a:r>
              <a:rPr sz="1400" spc="-5" dirty="0">
                <a:latin typeface="Calibri"/>
                <a:cs typeface="Calibri"/>
              </a:rPr>
              <a:t>add the side and send </a:t>
            </a:r>
            <a:r>
              <a:rPr sz="1400" dirty="0">
                <a:latin typeface="Calibri"/>
                <a:cs typeface="Calibri"/>
              </a:rPr>
              <a:t>it </a:t>
            </a:r>
            <a:r>
              <a:rPr sz="1400" spc="-5" dirty="0">
                <a:latin typeface="Calibri"/>
                <a:cs typeface="Calibri"/>
              </a:rPr>
              <a:t>out </a:t>
            </a:r>
            <a:r>
              <a:rPr sz="1400" dirty="0">
                <a:latin typeface="Calibri"/>
                <a:cs typeface="Calibri"/>
              </a:rPr>
              <a:t>the </a:t>
            </a:r>
            <a:r>
              <a:rPr sz="1400" spc="-15" dirty="0">
                <a:latin typeface="Calibri"/>
                <a:cs typeface="Calibri"/>
              </a:rPr>
              <a:t>window.  </a:t>
            </a:r>
            <a:r>
              <a:rPr sz="1400" spc="5" dirty="0">
                <a:latin typeface="Calibri"/>
                <a:cs typeface="Calibri"/>
              </a:rPr>
              <a:t>Fry </a:t>
            </a:r>
            <a:r>
              <a:rPr sz="1400" spc="-5" dirty="0">
                <a:latin typeface="Calibri"/>
                <a:cs typeface="Calibri"/>
              </a:rPr>
              <a:t>should </a:t>
            </a:r>
            <a:r>
              <a:rPr sz="1400" dirty="0">
                <a:latin typeface="Calibri"/>
                <a:cs typeface="Calibri"/>
              </a:rPr>
              <a:t>also </a:t>
            </a:r>
            <a:r>
              <a:rPr sz="1400" spc="-5" dirty="0">
                <a:latin typeface="Calibri"/>
                <a:cs typeface="Calibri"/>
              </a:rPr>
              <a:t>wear </a:t>
            </a:r>
            <a:r>
              <a:rPr sz="1400" dirty="0">
                <a:latin typeface="Calibri"/>
                <a:cs typeface="Calibri"/>
              </a:rPr>
              <a:t>a </a:t>
            </a:r>
            <a:r>
              <a:rPr sz="1400" spc="-5" dirty="0">
                <a:latin typeface="Calibri"/>
                <a:cs typeface="Calibri"/>
              </a:rPr>
              <a:t>headset </a:t>
            </a:r>
            <a:r>
              <a:rPr sz="1400" dirty="0">
                <a:latin typeface="Calibri"/>
                <a:cs typeface="Calibri"/>
              </a:rPr>
              <a:t>if</a:t>
            </a:r>
            <a:r>
              <a:rPr sz="1400" spc="-35" dirty="0">
                <a:latin typeface="Calibri"/>
                <a:cs typeface="Calibri"/>
              </a:rPr>
              <a:t> </a:t>
            </a:r>
            <a:r>
              <a:rPr sz="1400" spc="-5" dirty="0">
                <a:latin typeface="Calibri"/>
                <a:cs typeface="Calibri"/>
              </a:rPr>
              <a:t>available.</a:t>
            </a:r>
            <a:endParaRPr sz="1400" dirty="0">
              <a:latin typeface="Calibri"/>
              <a:cs typeface="Calibri"/>
            </a:endParaRPr>
          </a:p>
          <a:p>
            <a:pPr marL="492759" marR="173355" indent="-287020">
              <a:lnSpc>
                <a:spcPct val="100000"/>
              </a:lnSpc>
              <a:buFont typeface="Arial"/>
              <a:buChar char="•"/>
              <a:tabLst>
                <a:tab pos="492125" algn="l"/>
                <a:tab pos="492759" algn="l"/>
              </a:tabLst>
            </a:pPr>
            <a:r>
              <a:rPr sz="1400" b="1" dirty="0">
                <a:latin typeface="Calibri"/>
                <a:cs typeface="Calibri"/>
              </a:rPr>
              <a:t>Bun </a:t>
            </a:r>
            <a:r>
              <a:rPr sz="1400" b="1" spc="-20" dirty="0">
                <a:latin typeface="Calibri"/>
                <a:cs typeface="Calibri"/>
              </a:rPr>
              <a:t>Toaster: </a:t>
            </a:r>
            <a:r>
              <a:rPr sz="1400" spc="-5" dirty="0">
                <a:latin typeface="Calibri"/>
                <a:cs typeface="Calibri"/>
              </a:rPr>
              <a:t>Completely disassemble bun </a:t>
            </a:r>
            <a:r>
              <a:rPr sz="1400" spc="-10" dirty="0">
                <a:latin typeface="Calibri"/>
                <a:cs typeface="Calibri"/>
              </a:rPr>
              <a:t>toaster for proper </a:t>
            </a:r>
            <a:r>
              <a:rPr sz="1400" spc="-5" dirty="0">
                <a:latin typeface="Calibri"/>
                <a:cs typeface="Calibri"/>
              </a:rPr>
              <a:t>cleaning. </a:t>
            </a:r>
            <a:r>
              <a:rPr sz="1400" dirty="0">
                <a:latin typeface="Calibri"/>
                <a:cs typeface="Calibri"/>
              </a:rPr>
              <a:t>Need a </a:t>
            </a:r>
            <a:r>
              <a:rPr sz="1400" spc="-10" dirty="0">
                <a:latin typeface="Calibri"/>
                <a:cs typeface="Calibri"/>
              </a:rPr>
              <a:t>screw  </a:t>
            </a:r>
            <a:r>
              <a:rPr sz="1400" spc="-5" dirty="0">
                <a:latin typeface="Calibri"/>
                <a:cs typeface="Calibri"/>
              </a:rPr>
              <a:t>driver and pliers </a:t>
            </a:r>
            <a:r>
              <a:rPr sz="1400" spc="-10" dirty="0">
                <a:latin typeface="Calibri"/>
                <a:cs typeface="Calibri"/>
              </a:rPr>
              <a:t>to remove </a:t>
            </a:r>
            <a:r>
              <a:rPr sz="1400" spc="-5" dirty="0">
                <a:latin typeface="Calibri"/>
                <a:cs typeface="Calibri"/>
              </a:rPr>
              <a:t>chain and gear </a:t>
            </a:r>
            <a:r>
              <a:rPr sz="1400" spc="-15" dirty="0">
                <a:latin typeface="Calibri"/>
                <a:cs typeface="Calibri"/>
              </a:rPr>
              <a:t>assembly. </a:t>
            </a:r>
            <a:r>
              <a:rPr sz="1400" spc="-10" dirty="0">
                <a:latin typeface="Calibri"/>
                <a:cs typeface="Calibri"/>
              </a:rPr>
              <a:t>For </a:t>
            </a:r>
            <a:r>
              <a:rPr sz="1400" spc="-5" dirty="0">
                <a:latin typeface="Calibri"/>
                <a:cs typeface="Calibri"/>
              </a:rPr>
              <a:t>deep cleaning </a:t>
            </a:r>
            <a:r>
              <a:rPr sz="1400" dirty="0">
                <a:latin typeface="Calibri"/>
                <a:cs typeface="Calibri"/>
              </a:rPr>
              <a:t>soak in  </a:t>
            </a:r>
            <a:r>
              <a:rPr sz="1400" spc="-10" dirty="0">
                <a:latin typeface="Calibri"/>
                <a:cs typeface="Calibri"/>
              </a:rPr>
              <a:t>Alconox </a:t>
            </a:r>
            <a:r>
              <a:rPr sz="1400" spc="-5" dirty="0">
                <a:latin typeface="Calibri"/>
                <a:cs typeface="Calibri"/>
              </a:rPr>
              <a:t>or oven</a:t>
            </a:r>
            <a:r>
              <a:rPr sz="1400" spc="-35" dirty="0">
                <a:latin typeface="Calibri"/>
                <a:cs typeface="Calibri"/>
              </a:rPr>
              <a:t> </a:t>
            </a:r>
            <a:r>
              <a:rPr sz="1400" spc="-5" dirty="0">
                <a:latin typeface="Calibri"/>
                <a:cs typeface="Calibri"/>
              </a:rPr>
              <a:t>cleaner</a:t>
            </a:r>
            <a:endParaRPr sz="1400" dirty="0">
              <a:latin typeface="Calibri"/>
              <a:cs typeface="Calibri"/>
            </a:endParaRPr>
          </a:p>
          <a:p>
            <a:pPr marL="492759" indent="-287020">
              <a:lnSpc>
                <a:spcPct val="100000"/>
              </a:lnSpc>
              <a:buFont typeface="Arial"/>
              <a:buChar char="•"/>
              <a:tabLst>
                <a:tab pos="492125" algn="l"/>
                <a:tab pos="492759" algn="l"/>
              </a:tabLst>
            </a:pPr>
            <a:r>
              <a:rPr sz="1400" b="1" spc="-15" dirty="0">
                <a:latin typeface="Calibri"/>
                <a:cs typeface="Calibri"/>
              </a:rPr>
              <a:t>Tearing </a:t>
            </a:r>
            <a:r>
              <a:rPr sz="1400" b="1" dirty="0">
                <a:latin typeface="Calibri"/>
                <a:cs typeface="Calibri"/>
              </a:rPr>
              <a:t>down the Fry </a:t>
            </a:r>
            <a:r>
              <a:rPr sz="1400" b="1" spc="-10" dirty="0">
                <a:latin typeface="Calibri"/>
                <a:cs typeface="Calibri"/>
              </a:rPr>
              <a:t>Warmer: </a:t>
            </a:r>
            <a:r>
              <a:rPr sz="1400" dirty="0">
                <a:latin typeface="Calibri"/>
                <a:cs typeface="Calibri"/>
              </a:rPr>
              <a:t>Use a </a:t>
            </a:r>
            <a:r>
              <a:rPr sz="1400" spc="-5" dirty="0">
                <a:latin typeface="Calibri"/>
                <a:cs typeface="Calibri"/>
              </a:rPr>
              <a:t>hotel pan </a:t>
            </a:r>
            <a:r>
              <a:rPr sz="1400" spc="-10" dirty="0">
                <a:latin typeface="Calibri"/>
                <a:cs typeface="Calibri"/>
              </a:rPr>
              <a:t>to </a:t>
            </a:r>
            <a:r>
              <a:rPr sz="1400" dirty="0">
                <a:latin typeface="Calibri"/>
                <a:cs typeface="Calibri"/>
              </a:rPr>
              <a:t>season </a:t>
            </a:r>
            <a:r>
              <a:rPr sz="1400" spc="-5" dirty="0">
                <a:latin typeface="Calibri"/>
                <a:cs typeface="Calibri"/>
              </a:rPr>
              <a:t>and </a:t>
            </a:r>
            <a:r>
              <a:rPr sz="1400" dirty="0">
                <a:latin typeface="Calibri"/>
                <a:cs typeface="Calibri"/>
              </a:rPr>
              <a:t>warm </a:t>
            </a:r>
            <a:r>
              <a:rPr sz="1400" spc="-5" dirty="0">
                <a:latin typeface="Calibri"/>
                <a:cs typeface="Calibri"/>
              </a:rPr>
              <a:t>fries at</a:t>
            </a:r>
            <a:r>
              <a:rPr sz="1400" spc="-90" dirty="0">
                <a:latin typeface="Calibri"/>
                <a:cs typeface="Calibri"/>
              </a:rPr>
              <a:t> </a:t>
            </a:r>
            <a:r>
              <a:rPr sz="1400" spc="-5" dirty="0">
                <a:latin typeface="Calibri"/>
                <a:cs typeface="Calibri"/>
              </a:rPr>
              <a:t>pre-close.</a:t>
            </a:r>
            <a:endParaRPr sz="1400" dirty="0">
              <a:latin typeface="Calibri"/>
              <a:cs typeface="Calibri"/>
            </a:endParaRPr>
          </a:p>
          <a:p>
            <a:pPr marL="492759">
              <a:lnSpc>
                <a:spcPct val="100000"/>
              </a:lnSpc>
            </a:pPr>
            <a:r>
              <a:rPr sz="1400" spc="-5" dirty="0">
                <a:latin typeface="Calibri"/>
                <a:cs typeface="Calibri"/>
              </a:rPr>
              <a:t>This </a:t>
            </a:r>
            <a:r>
              <a:rPr sz="1400" dirty="0">
                <a:latin typeface="Calibri"/>
                <a:cs typeface="Calibri"/>
              </a:rPr>
              <a:t>allows </a:t>
            </a:r>
            <a:r>
              <a:rPr sz="1400" spc="-5" dirty="0">
                <a:latin typeface="Calibri"/>
                <a:cs typeface="Calibri"/>
              </a:rPr>
              <a:t>you </a:t>
            </a:r>
            <a:r>
              <a:rPr sz="1400" spc="-10" dirty="0">
                <a:latin typeface="Calibri"/>
                <a:cs typeface="Calibri"/>
              </a:rPr>
              <a:t>to </a:t>
            </a:r>
            <a:r>
              <a:rPr sz="1400" spc="-5" dirty="0">
                <a:latin typeface="Calibri"/>
                <a:cs typeface="Calibri"/>
              </a:rPr>
              <a:t>clean the </a:t>
            </a:r>
            <a:r>
              <a:rPr sz="1400" dirty="0">
                <a:latin typeface="Calibri"/>
                <a:cs typeface="Calibri"/>
              </a:rPr>
              <a:t>fry </a:t>
            </a:r>
            <a:r>
              <a:rPr sz="1400" spc="-5" dirty="0">
                <a:latin typeface="Calibri"/>
                <a:cs typeface="Calibri"/>
              </a:rPr>
              <a:t>warmer </a:t>
            </a:r>
            <a:r>
              <a:rPr sz="1400" spc="-10" dirty="0">
                <a:latin typeface="Calibri"/>
                <a:cs typeface="Calibri"/>
              </a:rPr>
              <a:t>before</a:t>
            </a:r>
            <a:r>
              <a:rPr sz="1400" spc="-50" dirty="0">
                <a:latin typeface="Calibri"/>
                <a:cs typeface="Calibri"/>
              </a:rPr>
              <a:t> </a:t>
            </a:r>
            <a:r>
              <a:rPr sz="1400" spc="-5" dirty="0">
                <a:latin typeface="Calibri"/>
                <a:cs typeface="Calibri"/>
              </a:rPr>
              <a:t>close.</a:t>
            </a:r>
            <a:endParaRPr sz="1400" dirty="0">
              <a:latin typeface="Calibri"/>
              <a:cs typeface="Calibri"/>
            </a:endParaRPr>
          </a:p>
          <a:p>
            <a:pPr marL="492759" marR="167640" indent="-287020">
              <a:lnSpc>
                <a:spcPct val="100000"/>
              </a:lnSpc>
              <a:buFont typeface="Arial"/>
              <a:buChar char="•"/>
              <a:tabLst>
                <a:tab pos="492125" algn="l"/>
                <a:tab pos="492759" algn="l"/>
              </a:tabLst>
            </a:pPr>
            <a:r>
              <a:rPr sz="1400" b="1" dirty="0">
                <a:latin typeface="Calibri"/>
                <a:cs typeface="Calibri"/>
              </a:rPr>
              <a:t>Fries: </a:t>
            </a:r>
            <a:r>
              <a:rPr sz="1400" dirty="0">
                <a:latin typeface="Calibri"/>
                <a:cs typeface="Calibri"/>
              </a:rPr>
              <a:t>Use a </a:t>
            </a:r>
            <a:r>
              <a:rPr sz="1400" spc="-10" dirty="0">
                <a:latin typeface="Calibri"/>
                <a:cs typeface="Calibri"/>
              </a:rPr>
              <a:t>large Cambro to dump </a:t>
            </a:r>
            <a:r>
              <a:rPr sz="1400" spc="-5" dirty="0">
                <a:latin typeface="Calibri"/>
                <a:cs typeface="Calibri"/>
              </a:rPr>
              <a:t>the </a:t>
            </a:r>
            <a:r>
              <a:rPr sz="1400" spc="-15" dirty="0">
                <a:latin typeface="Calibri"/>
                <a:cs typeface="Calibri"/>
              </a:rPr>
              <a:t>frozen </a:t>
            </a:r>
            <a:r>
              <a:rPr sz="1400" dirty="0">
                <a:latin typeface="Calibri"/>
                <a:cs typeface="Calibri"/>
              </a:rPr>
              <a:t>fries </a:t>
            </a:r>
            <a:r>
              <a:rPr sz="1400" spc="-10" dirty="0">
                <a:latin typeface="Calibri"/>
                <a:cs typeface="Calibri"/>
              </a:rPr>
              <a:t>into for </a:t>
            </a:r>
            <a:r>
              <a:rPr sz="1400" spc="-5" dirty="0">
                <a:latin typeface="Calibri"/>
                <a:cs typeface="Calibri"/>
              </a:rPr>
              <a:t>portioning. </a:t>
            </a:r>
            <a:r>
              <a:rPr sz="1400" dirty="0">
                <a:latin typeface="Calibri"/>
                <a:cs typeface="Calibri"/>
              </a:rPr>
              <a:t>Also </a:t>
            </a:r>
            <a:r>
              <a:rPr sz="1400" spc="-10" dirty="0">
                <a:latin typeface="Calibri"/>
                <a:cs typeface="Calibri"/>
              </a:rPr>
              <a:t>prevents  </a:t>
            </a:r>
            <a:r>
              <a:rPr sz="1400" spc="-5" dirty="0">
                <a:latin typeface="Calibri"/>
                <a:cs typeface="Calibri"/>
              </a:rPr>
              <a:t>the bag from dropping </a:t>
            </a:r>
            <a:r>
              <a:rPr sz="1400" spc="-10" dirty="0">
                <a:latin typeface="Calibri"/>
                <a:cs typeface="Calibri"/>
              </a:rPr>
              <a:t>into </a:t>
            </a:r>
            <a:r>
              <a:rPr sz="1400" spc="-5" dirty="0">
                <a:latin typeface="Calibri"/>
                <a:cs typeface="Calibri"/>
              </a:rPr>
              <a:t>the</a:t>
            </a:r>
            <a:r>
              <a:rPr sz="1400" spc="5" dirty="0">
                <a:latin typeface="Calibri"/>
                <a:cs typeface="Calibri"/>
              </a:rPr>
              <a:t> </a:t>
            </a:r>
            <a:r>
              <a:rPr sz="1400" spc="-25" dirty="0">
                <a:latin typeface="Calibri"/>
                <a:cs typeface="Calibri"/>
              </a:rPr>
              <a:t>fryer.</a:t>
            </a:r>
            <a:endParaRPr sz="1400" dirty="0">
              <a:latin typeface="Calibri"/>
              <a:cs typeface="Calibri"/>
            </a:endParaRPr>
          </a:p>
          <a:p>
            <a:pPr marL="492759" marR="161925" indent="-287020">
              <a:lnSpc>
                <a:spcPct val="100000"/>
              </a:lnSpc>
              <a:buFont typeface="Arial"/>
              <a:buChar char="•"/>
              <a:tabLst>
                <a:tab pos="492125" algn="l"/>
                <a:tab pos="492759" algn="l"/>
              </a:tabLst>
            </a:pPr>
            <a:r>
              <a:rPr sz="1400" b="1" dirty="0">
                <a:latin typeface="Calibri"/>
                <a:cs typeface="Calibri"/>
              </a:rPr>
              <a:t>Moving the </a:t>
            </a:r>
            <a:r>
              <a:rPr sz="1400" b="1" spc="-5" dirty="0">
                <a:latin typeface="Calibri"/>
                <a:cs typeface="Calibri"/>
              </a:rPr>
              <a:t>Fryer: </a:t>
            </a:r>
            <a:r>
              <a:rPr sz="1400" spc="-10" dirty="0">
                <a:latin typeface="Calibri"/>
                <a:cs typeface="Calibri"/>
              </a:rPr>
              <a:t>Always </a:t>
            </a:r>
            <a:r>
              <a:rPr sz="1400" spc="-5" dirty="0">
                <a:latin typeface="Calibri"/>
                <a:cs typeface="Calibri"/>
              </a:rPr>
              <a:t>disconnect the </a:t>
            </a:r>
            <a:r>
              <a:rPr sz="1400" dirty="0">
                <a:latin typeface="Calibri"/>
                <a:cs typeface="Calibri"/>
              </a:rPr>
              <a:t>fryer </a:t>
            </a:r>
            <a:r>
              <a:rPr sz="1400" spc="-10" dirty="0">
                <a:latin typeface="Calibri"/>
                <a:cs typeface="Calibri"/>
              </a:rPr>
              <a:t>gas </a:t>
            </a:r>
            <a:r>
              <a:rPr sz="1400" spc="-5" dirty="0">
                <a:latin typeface="Calibri"/>
                <a:cs typeface="Calibri"/>
              </a:rPr>
              <a:t>hose </a:t>
            </a:r>
            <a:r>
              <a:rPr sz="1400" dirty="0">
                <a:latin typeface="Calibri"/>
                <a:cs typeface="Calibri"/>
              </a:rPr>
              <a:t>when </a:t>
            </a:r>
            <a:r>
              <a:rPr sz="1400" spc="-5" dirty="0">
                <a:latin typeface="Calibri"/>
                <a:cs typeface="Calibri"/>
              </a:rPr>
              <a:t>pulling </a:t>
            </a:r>
            <a:r>
              <a:rPr sz="1400" dirty="0">
                <a:latin typeface="Calibri"/>
                <a:cs typeface="Calibri"/>
              </a:rPr>
              <a:t>the fryer </a:t>
            </a:r>
            <a:r>
              <a:rPr sz="1400" spc="-15" dirty="0">
                <a:latin typeface="Calibri"/>
                <a:cs typeface="Calibri"/>
              </a:rPr>
              <a:t>away  </a:t>
            </a:r>
            <a:r>
              <a:rPr sz="1400" spc="-10" dirty="0">
                <a:latin typeface="Calibri"/>
                <a:cs typeface="Calibri"/>
              </a:rPr>
              <a:t>from </a:t>
            </a:r>
            <a:r>
              <a:rPr sz="1400" spc="-5" dirty="0">
                <a:latin typeface="Calibri"/>
                <a:cs typeface="Calibri"/>
              </a:rPr>
              <a:t>the wall </a:t>
            </a:r>
            <a:r>
              <a:rPr sz="1400" spc="-10" dirty="0">
                <a:latin typeface="Calibri"/>
                <a:cs typeface="Calibri"/>
              </a:rPr>
              <a:t>for</a:t>
            </a:r>
            <a:r>
              <a:rPr sz="1400" spc="-45" dirty="0">
                <a:latin typeface="Calibri"/>
                <a:cs typeface="Calibri"/>
              </a:rPr>
              <a:t> </a:t>
            </a:r>
            <a:r>
              <a:rPr sz="1400" spc="-5" dirty="0">
                <a:latin typeface="Calibri"/>
                <a:cs typeface="Calibri"/>
              </a:rPr>
              <a:t>cleaning.</a:t>
            </a:r>
            <a:endParaRPr sz="1400" dirty="0">
              <a:latin typeface="Calibri"/>
              <a:cs typeface="Calibri"/>
            </a:endParaRPr>
          </a:p>
          <a:p>
            <a:pPr marL="492759" marR="64769" indent="-287020">
              <a:lnSpc>
                <a:spcPct val="100000"/>
              </a:lnSpc>
              <a:buFont typeface="Arial"/>
              <a:buChar char="•"/>
              <a:tabLst>
                <a:tab pos="492125" algn="l"/>
                <a:tab pos="492759" algn="l"/>
              </a:tabLst>
            </a:pPr>
            <a:r>
              <a:rPr sz="1400" b="1" spc="-5" dirty="0">
                <a:latin typeface="Calibri"/>
                <a:cs typeface="Calibri"/>
              </a:rPr>
              <a:t>Onions: </a:t>
            </a:r>
            <a:r>
              <a:rPr sz="1400" dirty="0">
                <a:latin typeface="Calibri"/>
                <a:cs typeface="Calibri"/>
              </a:rPr>
              <a:t>all </a:t>
            </a:r>
            <a:r>
              <a:rPr sz="1400" spc="-5" dirty="0">
                <a:latin typeface="Calibri"/>
                <a:cs typeface="Calibri"/>
              </a:rPr>
              <a:t>onions MUST be held </a:t>
            </a:r>
            <a:r>
              <a:rPr sz="1400" dirty="0">
                <a:latin typeface="Calibri"/>
                <a:cs typeface="Calibri"/>
              </a:rPr>
              <a:t>in </a:t>
            </a:r>
            <a:r>
              <a:rPr sz="1400" spc="-5" dirty="0">
                <a:latin typeface="Calibri"/>
                <a:cs typeface="Calibri"/>
              </a:rPr>
              <a:t>CLEAR </a:t>
            </a:r>
            <a:r>
              <a:rPr sz="1400" spc="-10" dirty="0">
                <a:latin typeface="Calibri"/>
                <a:cs typeface="Calibri"/>
              </a:rPr>
              <a:t>containers. </a:t>
            </a:r>
            <a:r>
              <a:rPr sz="1400" spc="-5" dirty="0">
                <a:latin typeface="Calibri"/>
                <a:cs typeface="Calibri"/>
              </a:rPr>
              <a:t>The </a:t>
            </a:r>
            <a:r>
              <a:rPr sz="1400" spc="-10" dirty="0">
                <a:latin typeface="Calibri"/>
                <a:cs typeface="Calibri"/>
              </a:rPr>
              <a:t>metal containers cause </a:t>
            </a:r>
            <a:r>
              <a:rPr sz="1400" spc="-5" dirty="0">
                <a:latin typeface="Calibri"/>
                <a:cs typeface="Calibri"/>
              </a:rPr>
              <a:t>the  onions (and </a:t>
            </a:r>
            <a:r>
              <a:rPr sz="1400" dirty="0">
                <a:latin typeface="Calibri"/>
                <a:cs typeface="Calibri"/>
              </a:rPr>
              <a:t>all </a:t>
            </a:r>
            <a:r>
              <a:rPr sz="1400" spc="-10" dirty="0">
                <a:latin typeface="Calibri"/>
                <a:cs typeface="Calibri"/>
              </a:rPr>
              <a:t>produce for </a:t>
            </a:r>
            <a:r>
              <a:rPr sz="1400" spc="-5" dirty="0">
                <a:latin typeface="Calibri"/>
                <a:cs typeface="Calibri"/>
              </a:rPr>
              <a:t>that </a:t>
            </a:r>
            <a:r>
              <a:rPr sz="1400" spc="-10" dirty="0">
                <a:latin typeface="Calibri"/>
                <a:cs typeface="Calibri"/>
              </a:rPr>
              <a:t>matter) to expire much more</a:t>
            </a:r>
            <a:r>
              <a:rPr sz="1400" spc="50" dirty="0">
                <a:latin typeface="Calibri"/>
                <a:cs typeface="Calibri"/>
              </a:rPr>
              <a:t> </a:t>
            </a:r>
            <a:r>
              <a:rPr sz="1400" spc="-15" dirty="0">
                <a:latin typeface="Calibri"/>
                <a:cs typeface="Calibri"/>
              </a:rPr>
              <a:t>quickly.</a:t>
            </a:r>
            <a:endParaRPr sz="1400" dirty="0">
              <a:latin typeface="Calibri"/>
              <a:cs typeface="Calibri"/>
            </a:endParaRPr>
          </a:p>
          <a:p>
            <a:pPr marL="492759" indent="-287020">
              <a:lnSpc>
                <a:spcPct val="100000"/>
              </a:lnSpc>
              <a:buFont typeface="Arial"/>
              <a:buChar char="•"/>
              <a:tabLst>
                <a:tab pos="492125" algn="l"/>
                <a:tab pos="492759" algn="l"/>
              </a:tabLst>
            </a:pPr>
            <a:r>
              <a:rPr lang="en-US" sz="1400" b="1" spc="-10" dirty="0">
                <a:latin typeface="Calibri"/>
                <a:cs typeface="Calibri"/>
              </a:rPr>
              <a:t>Chili</a:t>
            </a:r>
            <a:r>
              <a:rPr sz="1400" b="1" spc="-5" dirty="0">
                <a:latin typeface="Calibri"/>
                <a:cs typeface="Calibri"/>
              </a:rPr>
              <a:t>: </a:t>
            </a:r>
            <a:r>
              <a:rPr lang="en-US" sz="1400" spc="-5" dirty="0">
                <a:latin typeface="Calibri"/>
                <a:cs typeface="Calibri"/>
              </a:rPr>
              <a:t>Stir and hydrate the chili throughout the day to ensure full yield out of bag</a:t>
            </a:r>
            <a:endParaRPr sz="1400" dirty="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Onion </a:t>
            </a:r>
            <a:r>
              <a:rPr sz="1400" b="1" dirty="0">
                <a:latin typeface="Calibri"/>
                <a:cs typeface="Calibri"/>
              </a:rPr>
              <a:t>Bin: </a:t>
            </a:r>
            <a:r>
              <a:rPr sz="1400" spc="-10" dirty="0">
                <a:latin typeface="Calibri"/>
                <a:cs typeface="Calibri"/>
              </a:rPr>
              <a:t>Remove </a:t>
            </a:r>
            <a:r>
              <a:rPr sz="1400" spc="-5" dirty="0">
                <a:latin typeface="Calibri"/>
                <a:cs typeface="Calibri"/>
              </a:rPr>
              <a:t>onions </a:t>
            </a:r>
            <a:r>
              <a:rPr sz="1400" spc="-10" dirty="0">
                <a:latin typeface="Calibri"/>
                <a:cs typeface="Calibri"/>
              </a:rPr>
              <a:t>from </a:t>
            </a:r>
            <a:r>
              <a:rPr sz="1400" spc="-5" dirty="0">
                <a:latin typeface="Calibri"/>
                <a:cs typeface="Calibri"/>
              </a:rPr>
              <a:t>the bag they </a:t>
            </a:r>
            <a:r>
              <a:rPr sz="1400" spc="-10" dirty="0">
                <a:latin typeface="Calibri"/>
                <a:cs typeface="Calibri"/>
              </a:rPr>
              <a:t>come </a:t>
            </a:r>
            <a:r>
              <a:rPr sz="1400" dirty="0">
                <a:latin typeface="Calibri"/>
                <a:cs typeface="Calibri"/>
              </a:rPr>
              <a:t>in and </a:t>
            </a:r>
            <a:r>
              <a:rPr sz="1400" spc="-5" dirty="0">
                <a:latin typeface="Calibri"/>
                <a:cs typeface="Calibri"/>
              </a:rPr>
              <a:t>put </a:t>
            </a:r>
            <a:r>
              <a:rPr sz="1400" dirty="0">
                <a:latin typeface="Calibri"/>
                <a:cs typeface="Calibri"/>
              </a:rPr>
              <a:t>in a </a:t>
            </a:r>
            <a:r>
              <a:rPr sz="1400" spc="-5" dirty="0">
                <a:latin typeface="Calibri"/>
                <a:cs typeface="Calibri"/>
              </a:rPr>
              <a:t>bus tub. This</a:t>
            </a:r>
            <a:r>
              <a:rPr sz="1400" spc="40" dirty="0">
                <a:latin typeface="Calibri"/>
                <a:cs typeface="Calibri"/>
              </a:rPr>
              <a:t> </a:t>
            </a:r>
            <a:r>
              <a:rPr sz="1400" dirty="0">
                <a:latin typeface="Calibri"/>
                <a:cs typeface="Calibri"/>
              </a:rPr>
              <a:t>is</a:t>
            </a:r>
          </a:p>
          <a:p>
            <a:pPr marL="492759">
              <a:lnSpc>
                <a:spcPct val="100000"/>
              </a:lnSpc>
            </a:pPr>
            <a:r>
              <a:rPr sz="1400" spc="-5" dirty="0">
                <a:latin typeface="Calibri"/>
                <a:cs typeface="Calibri"/>
              </a:rPr>
              <a:t>much cleaner and </a:t>
            </a:r>
            <a:r>
              <a:rPr sz="1400" spc="-10" dirty="0">
                <a:latin typeface="Calibri"/>
                <a:cs typeface="Calibri"/>
              </a:rPr>
              <a:t>more </a:t>
            </a:r>
            <a:r>
              <a:rPr sz="1400" spc="-5" dirty="0">
                <a:latin typeface="Calibri"/>
                <a:cs typeface="Calibri"/>
              </a:rPr>
              <a:t>sanitary </a:t>
            </a:r>
            <a:r>
              <a:rPr sz="1400" dirty="0">
                <a:latin typeface="Calibri"/>
                <a:cs typeface="Calibri"/>
              </a:rPr>
              <a:t>than </a:t>
            </a:r>
            <a:r>
              <a:rPr sz="1400" spc="-5" dirty="0">
                <a:latin typeface="Calibri"/>
                <a:cs typeface="Calibri"/>
              </a:rPr>
              <a:t>hanging </a:t>
            </a:r>
            <a:r>
              <a:rPr sz="1400" dirty="0">
                <a:latin typeface="Calibri"/>
                <a:cs typeface="Calibri"/>
              </a:rPr>
              <a:t>or </a:t>
            </a:r>
            <a:r>
              <a:rPr sz="1400" spc="-5" dirty="0">
                <a:latin typeface="Calibri"/>
                <a:cs typeface="Calibri"/>
              </a:rPr>
              <a:t>laying the </a:t>
            </a:r>
            <a:r>
              <a:rPr sz="1400" dirty="0">
                <a:latin typeface="Calibri"/>
                <a:cs typeface="Calibri"/>
              </a:rPr>
              <a:t>bags on a</a:t>
            </a:r>
            <a:r>
              <a:rPr sz="1400" spc="45" dirty="0">
                <a:latin typeface="Calibri"/>
                <a:cs typeface="Calibri"/>
              </a:rPr>
              <a:t> </a:t>
            </a:r>
            <a:r>
              <a:rPr sz="1400" spc="-20" dirty="0">
                <a:latin typeface="Calibri"/>
                <a:cs typeface="Calibri"/>
              </a:rPr>
              <a:t>shelf.</a:t>
            </a:r>
            <a:endParaRPr sz="1400" dirty="0">
              <a:latin typeface="Calibri"/>
              <a:cs typeface="Calibri"/>
            </a:endParaRPr>
          </a:p>
          <a:p>
            <a:pPr marL="492125" marR="193040" indent="-287020">
              <a:spcBef>
                <a:spcPts val="5"/>
              </a:spcBef>
              <a:buFont typeface="Arial"/>
              <a:buChar char="•"/>
              <a:tabLst>
                <a:tab pos="492125" algn="l"/>
                <a:tab pos="492759" algn="l"/>
              </a:tabLst>
            </a:pPr>
            <a:r>
              <a:rPr sz="1400" b="1" spc="-5" dirty="0">
                <a:latin typeface="Calibri"/>
                <a:cs typeface="Calibri"/>
              </a:rPr>
              <a:t>Cheese Curds: </a:t>
            </a:r>
            <a:r>
              <a:rPr sz="1400" spc="-5" dirty="0">
                <a:latin typeface="Calibri"/>
                <a:cs typeface="Calibri"/>
              </a:rPr>
              <a:t>Portion out your cheese </a:t>
            </a:r>
            <a:r>
              <a:rPr sz="1400" spc="-10" dirty="0">
                <a:latin typeface="Calibri"/>
                <a:cs typeface="Calibri"/>
              </a:rPr>
              <a:t>curds </a:t>
            </a:r>
            <a:r>
              <a:rPr sz="1400" spc="-5" dirty="0">
                <a:latin typeface="Calibri"/>
                <a:cs typeface="Calibri"/>
              </a:rPr>
              <a:t>no </a:t>
            </a:r>
            <a:r>
              <a:rPr sz="1400" spc="-10" dirty="0">
                <a:latin typeface="Calibri"/>
                <a:cs typeface="Calibri"/>
              </a:rPr>
              <a:t>matter </a:t>
            </a:r>
            <a:r>
              <a:rPr sz="1400" spc="-5" dirty="0">
                <a:latin typeface="Calibri"/>
                <a:cs typeface="Calibri"/>
              </a:rPr>
              <a:t>how time consuming </a:t>
            </a:r>
            <a:r>
              <a:rPr sz="1400" dirty="0">
                <a:latin typeface="Calibri"/>
                <a:cs typeface="Calibri"/>
              </a:rPr>
              <a:t>it </a:t>
            </a:r>
            <a:r>
              <a:rPr sz="1400" spc="-10" dirty="0">
                <a:latin typeface="Calibri"/>
                <a:cs typeface="Calibri"/>
              </a:rPr>
              <a:t>may</a:t>
            </a:r>
            <a:r>
              <a:rPr lang="en-US" sz="1400" spc="-10" dirty="0">
                <a:latin typeface="Calibri"/>
                <a:cs typeface="Calibri"/>
              </a:rPr>
              <a:t> </a:t>
            </a:r>
            <a:r>
              <a:rPr sz="1400" spc="-10" dirty="0">
                <a:latin typeface="Calibri"/>
                <a:cs typeface="Calibri"/>
              </a:rPr>
              <a:t> </a:t>
            </a:r>
            <a:r>
              <a:rPr sz="1400" spc="-5" dirty="0">
                <a:latin typeface="Calibri"/>
                <a:cs typeface="Calibri"/>
              </a:rPr>
              <a:t>seem. It </a:t>
            </a:r>
            <a:r>
              <a:rPr sz="1400" dirty="0">
                <a:latin typeface="Calibri"/>
                <a:cs typeface="Calibri"/>
              </a:rPr>
              <a:t>will </a:t>
            </a:r>
            <a:r>
              <a:rPr sz="1400" spc="-15" dirty="0">
                <a:latin typeface="Calibri"/>
                <a:cs typeface="Calibri"/>
              </a:rPr>
              <a:t>save </a:t>
            </a:r>
            <a:r>
              <a:rPr sz="1400" spc="-5" dirty="0">
                <a:latin typeface="Calibri"/>
                <a:cs typeface="Calibri"/>
              </a:rPr>
              <a:t>you</a:t>
            </a:r>
            <a:r>
              <a:rPr sz="1400" spc="-15" dirty="0">
                <a:latin typeface="Calibri"/>
                <a:cs typeface="Calibri"/>
              </a:rPr>
              <a:t> </a:t>
            </a:r>
            <a:r>
              <a:rPr sz="1400" spc="-10" dirty="0">
                <a:latin typeface="Calibri"/>
                <a:cs typeface="Calibri"/>
              </a:rPr>
              <a:t>hundreds!</a:t>
            </a:r>
            <a:r>
              <a:rPr lang="en-US" sz="1400" spc="-10" dirty="0">
                <a:latin typeface="Calibri"/>
                <a:cs typeface="Calibri"/>
              </a:rPr>
              <a:t> </a:t>
            </a:r>
            <a:endParaRPr sz="1400" dirty="0">
              <a:latin typeface="Calibri"/>
              <a:cs typeface="Calibri"/>
            </a:endParaRPr>
          </a:p>
          <a:p>
            <a:pPr marL="492759" marR="74930" indent="-287020">
              <a:lnSpc>
                <a:spcPct val="100000"/>
              </a:lnSpc>
              <a:buFont typeface="Arial"/>
              <a:buChar char="•"/>
              <a:tabLst>
                <a:tab pos="492125" algn="l"/>
                <a:tab pos="492759" algn="l"/>
              </a:tabLst>
            </a:pPr>
            <a:r>
              <a:rPr sz="1400" b="1" dirty="0">
                <a:latin typeface="Calibri"/>
                <a:cs typeface="Calibri"/>
              </a:rPr>
              <a:t>Grilled </a:t>
            </a:r>
            <a:r>
              <a:rPr lang="en-US" sz="1400" b="1" spc="-5" dirty="0">
                <a:latin typeface="Calibri"/>
                <a:cs typeface="Calibri"/>
              </a:rPr>
              <a:t>Chicken Warmer</a:t>
            </a:r>
            <a:r>
              <a:rPr sz="1400" b="1" spc="-5" dirty="0">
                <a:latin typeface="Calibri"/>
                <a:cs typeface="Calibri"/>
              </a:rPr>
              <a:t>: </a:t>
            </a:r>
            <a:r>
              <a:rPr lang="en-US" sz="1400" spc="-5" dirty="0">
                <a:latin typeface="Calibri"/>
                <a:cs typeface="Calibri"/>
              </a:rPr>
              <a:t>Put a small amount of water in with the Chicken to keep it from drying out</a:t>
            </a:r>
            <a:endParaRPr sz="1400" dirty="0">
              <a:latin typeface="Calibri"/>
              <a:cs typeface="Calibri"/>
            </a:endParaRPr>
          </a:p>
          <a:p>
            <a:pPr marL="492759" marR="89535" indent="-287020">
              <a:lnSpc>
                <a:spcPct val="100000"/>
              </a:lnSpc>
              <a:buFont typeface="Arial"/>
              <a:buChar char="•"/>
              <a:tabLst>
                <a:tab pos="492125" algn="l"/>
                <a:tab pos="492759" algn="l"/>
              </a:tabLst>
            </a:pPr>
            <a:r>
              <a:rPr sz="1400" b="1" spc="-5" dirty="0">
                <a:latin typeface="Calibri"/>
                <a:cs typeface="Calibri"/>
              </a:rPr>
              <a:t>Equipment: </a:t>
            </a:r>
            <a:r>
              <a:rPr sz="1400" spc="-15" dirty="0">
                <a:latin typeface="Calibri"/>
                <a:cs typeface="Calibri"/>
              </a:rPr>
              <a:t>Turning </a:t>
            </a:r>
            <a:r>
              <a:rPr sz="1400" spc="-5" dirty="0">
                <a:latin typeface="Calibri"/>
                <a:cs typeface="Calibri"/>
              </a:rPr>
              <a:t>on </a:t>
            </a:r>
            <a:r>
              <a:rPr sz="1400" dirty="0">
                <a:latin typeface="Calibri"/>
                <a:cs typeface="Calibri"/>
              </a:rPr>
              <a:t>all </a:t>
            </a:r>
            <a:r>
              <a:rPr sz="1400" spc="-5" dirty="0">
                <a:latin typeface="Calibri"/>
                <a:cs typeface="Calibri"/>
              </a:rPr>
              <a:t>equipment right </a:t>
            </a:r>
            <a:r>
              <a:rPr sz="1400" spc="-15" dirty="0">
                <a:latin typeface="Calibri"/>
                <a:cs typeface="Calibri"/>
              </a:rPr>
              <a:t>away </a:t>
            </a:r>
            <a:r>
              <a:rPr sz="1400" dirty="0">
                <a:latin typeface="Calibri"/>
                <a:cs typeface="Calibri"/>
              </a:rPr>
              <a:t>is </a:t>
            </a:r>
            <a:r>
              <a:rPr sz="1400" spc="-5" dirty="0">
                <a:latin typeface="Calibri"/>
                <a:cs typeface="Calibri"/>
              </a:rPr>
              <a:t>unnecessary and </a:t>
            </a:r>
            <a:r>
              <a:rPr sz="1400" spc="-10" dirty="0">
                <a:latin typeface="Calibri"/>
                <a:cs typeface="Calibri"/>
              </a:rPr>
              <a:t>wasteful. </a:t>
            </a:r>
            <a:r>
              <a:rPr sz="1400" spc="-5" dirty="0">
                <a:latin typeface="Calibri"/>
                <a:cs typeface="Calibri"/>
              </a:rPr>
              <a:t>Utilize  the On Times List </a:t>
            </a:r>
            <a:r>
              <a:rPr sz="1400" spc="-10" dirty="0">
                <a:latin typeface="Calibri"/>
                <a:cs typeface="Calibri"/>
              </a:rPr>
              <a:t>to save </a:t>
            </a:r>
            <a:r>
              <a:rPr sz="1400" spc="-5" dirty="0">
                <a:latin typeface="Calibri"/>
                <a:cs typeface="Calibri"/>
              </a:rPr>
              <a:t>money on electricity and</a:t>
            </a:r>
            <a:r>
              <a:rPr sz="1400" spc="35" dirty="0">
                <a:latin typeface="Calibri"/>
                <a:cs typeface="Calibri"/>
              </a:rPr>
              <a:t> </a:t>
            </a:r>
            <a:r>
              <a:rPr sz="1400" spc="-5" dirty="0">
                <a:latin typeface="Calibri"/>
                <a:cs typeface="Calibri"/>
              </a:rPr>
              <a:t>gas.</a:t>
            </a:r>
            <a:endParaRPr sz="1400" dirty="0">
              <a:latin typeface="Calibri"/>
              <a:cs typeface="Calibri"/>
            </a:endParaRPr>
          </a:p>
          <a:p>
            <a:pPr marL="492759" indent="-287020">
              <a:lnSpc>
                <a:spcPct val="100000"/>
              </a:lnSpc>
              <a:buFont typeface="Arial"/>
              <a:buChar char="•"/>
              <a:tabLst>
                <a:tab pos="492125" algn="l"/>
                <a:tab pos="492759" algn="l"/>
              </a:tabLst>
            </a:pPr>
            <a:r>
              <a:rPr sz="1400" b="1" spc="-5" dirty="0">
                <a:latin typeface="Calibri"/>
                <a:cs typeface="Calibri"/>
              </a:rPr>
              <a:t>Fryer: </a:t>
            </a:r>
            <a:r>
              <a:rPr sz="1400" spc="-10" dirty="0">
                <a:latin typeface="Calibri"/>
                <a:cs typeface="Calibri"/>
              </a:rPr>
              <a:t>Power </a:t>
            </a:r>
            <a:r>
              <a:rPr sz="1400" spc="-5" dirty="0">
                <a:latin typeface="Calibri"/>
                <a:cs typeface="Calibri"/>
              </a:rPr>
              <a:t>down </a:t>
            </a:r>
            <a:r>
              <a:rPr sz="1400" dirty="0">
                <a:latin typeface="Calibri"/>
                <a:cs typeface="Calibri"/>
              </a:rPr>
              <a:t>½ </a:t>
            </a:r>
            <a:r>
              <a:rPr sz="1400" spc="-5" dirty="0">
                <a:latin typeface="Calibri"/>
                <a:cs typeface="Calibri"/>
              </a:rPr>
              <a:t>the </a:t>
            </a:r>
            <a:r>
              <a:rPr sz="1400" dirty="0">
                <a:latin typeface="Calibri"/>
                <a:cs typeface="Calibri"/>
              </a:rPr>
              <a:t>fryer </a:t>
            </a:r>
            <a:r>
              <a:rPr sz="1400" spc="-10" dirty="0">
                <a:latin typeface="Calibri"/>
                <a:cs typeface="Calibri"/>
              </a:rPr>
              <a:t>at </a:t>
            </a:r>
            <a:r>
              <a:rPr sz="1400" spc="-5" dirty="0">
                <a:latin typeface="Calibri"/>
                <a:cs typeface="Calibri"/>
              </a:rPr>
              <a:t>night once business permits </a:t>
            </a:r>
            <a:r>
              <a:rPr sz="1400" spc="-10" dirty="0">
                <a:latin typeface="Calibri"/>
                <a:cs typeface="Calibri"/>
              </a:rPr>
              <a:t>to save </a:t>
            </a:r>
            <a:r>
              <a:rPr sz="1400" spc="-5" dirty="0">
                <a:latin typeface="Calibri"/>
                <a:cs typeface="Calibri"/>
              </a:rPr>
              <a:t>on</a:t>
            </a:r>
            <a:r>
              <a:rPr sz="1400" spc="-15" dirty="0">
                <a:latin typeface="Calibri"/>
                <a:cs typeface="Calibri"/>
              </a:rPr>
              <a:t> </a:t>
            </a:r>
            <a:r>
              <a:rPr sz="1400" spc="-5" dirty="0">
                <a:latin typeface="Calibri"/>
                <a:cs typeface="Calibri"/>
              </a:rPr>
              <a:t>gas.</a:t>
            </a:r>
            <a:endParaRPr sz="1400" dirty="0">
              <a:latin typeface="Calibri"/>
              <a:cs typeface="Calibri"/>
            </a:endParaRPr>
          </a:p>
          <a:p>
            <a:pPr marL="492759" marR="189230" indent="-287020">
              <a:lnSpc>
                <a:spcPct val="100000"/>
              </a:lnSpc>
              <a:buFont typeface="Arial"/>
              <a:buChar char="•"/>
              <a:tabLst>
                <a:tab pos="492125" algn="l"/>
                <a:tab pos="492759" algn="l"/>
              </a:tabLst>
            </a:pPr>
            <a:r>
              <a:rPr sz="1400" b="1" spc="-15" dirty="0">
                <a:latin typeface="Calibri"/>
                <a:cs typeface="Calibri"/>
              </a:rPr>
              <a:t>Veggie </a:t>
            </a:r>
            <a:r>
              <a:rPr sz="1400" b="1" spc="-10" dirty="0">
                <a:latin typeface="Calibri"/>
                <a:cs typeface="Calibri"/>
              </a:rPr>
              <a:t>Wash: </a:t>
            </a:r>
            <a:r>
              <a:rPr sz="1400" spc="-5" dirty="0">
                <a:latin typeface="Calibri"/>
                <a:cs typeface="Calibri"/>
              </a:rPr>
              <a:t>Put some ice (about </a:t>
            </a:r>
            <a:r>
              <a:rPr sz="1400" dirty="0">
                <a:latin typeface="Calibri"/>
                <a:cs typeface="Calibri"/>
              </a:rPr>
              <a:t>a </a:t>
            </a:r>
            <a:r>
              <a:rPr sz="1400" spc="-5" dirty="0">
                <a:latin typeface="Calibri"/>
                <a:cs typeface="Calibri"/>
              </a:rPr>
              <a:t>1/6 pan) </a:t>
            </a:r>
            <a:r>
              <a:rPr sz="1400" dirty="0">
                <a:latin typeface="Calibri"/>
                <a:cs typeface="Calibri"/>
              </a:rPr>
              <a:t>in </a:t>
            </a:r>
            <a:r>
              <a:rPr sz="1400" spc="-5" dirty="0">
                <a:latin typeface="Calibri"/>
                <a:cs typeface="Calibri"/>
              </a:rPr>
              <a:t>the </a:t>
            </a:r>
            <a:r>
              <a:rPr sz="1400" dirty="0">
                <a:latin typeface="Calibri"/>
                <a:cs typeface="Calibri"/>
              </a:rPr>
              <a:t>veggie wash when </a:t>
            </a:r>
            <a:r>
              <a:rPr sz="1400" spc="-5" dirty="0">
                <a:latin typeface="Calibri"/>
                <a:cs typeface="Calibri"/>
              </a:rPr>
              <a:t>you </a:t>
            </a:r>
            <a:r>
              <a:rPr sz="1400" spc="-10" dirty="0">
                <a:latin typeface="Calibri"/>
                <a:cs typeface="Calibri"/>
              </a:rPr>
              <a:t>are  </a:t>
            </a:r>
            <a:r>
              <a:rPr sz="1400" dirty="0">
                <a:latin typeface="Calibri"/>
                <a:cs typeface="Calibri"/>
              </a:rPr>
              <a:t>soaking </a:t>
            </a:r>
            <a:r>
              <a:rPr sz="1400" spc="-5" dirty="0">
                <a:latin typeface="Calibri"/>
                <a:cs typeface="Calibri"/>
              </a:rPr>
              <a:t>your </a:t>
            </a:r>
            <a:r>
              <a:rPr sz="1400" spc="-10" dirty="0">
                <a:latin typeface="Calibri"/>
                <a:cs typeface="Calibri"/>
              </a:rPr>
              <a:t>produce. </a:t>
            </a:r>
            <a:r>
              <a:rPr sz="1400" spc="-5" dirty="0">
                <a:latin typeface="Calibri"/>
                <a:cs typeface="Calibri"/>
              </a:rPr>
              <a:t>This </a:t>
            </a:r>
            <a:r>
              <a:rPr sz="1400" dirty="0">
                <a:latin typeface="Calibri"/>
                <a:cs typeface="Calibri"/>
              </a:rPr>
              <a:t>will </a:t>
            </a:r>
            <a:r>
              <a:rPr sz="1400" spc="-5" dirty="0">
                <a:latin typeface="Calibri"/>
                <a:cs typeface="Calibri"/>
              </a:rPr>
              <a:t>increase the quality of the </a:t>
            </a:r>
            <a:r>
              <a:rPr sz="1400" spc="-10" dirty="0">
                <a:latin typeface="Calibri"/>
                <a:cs typeface="Calibri"/>
              </a:rPr>
              <a:t>tomatoes, </a:t>
            </a:r>
            <a:r>
              <a:rPr sz="1400" spc="-5" dirty="0">
                <a:latin typeface="Calibri"/>
                <a:cs typeface="Calibri"/>
              </a:rPr>
              <a:t>onions, </a:t>
            </a:r>
            <a:r>
              <a:rPr sz="1400" spc="-10" dirty="0">
                <a:latin typeface="Calibri"/>
                <a:cs typeface="Calibri"/>
              </a:rPr>
              <a:t>lettuce  </a:t>
            </a:r>
            <a:r>
              <a:rPr sz="1400" spc="-15" dirty="0">
                <a:latin typeface="Calibri"/>
                <a:cs typeface="Calibri"/>
              </a:rPr>
              <a:t>etc.</a:t>
            </a:r>
            <a:endParaRPr sz="1400" dirty="0">
              <a:latin typeface="Calibri"/>
              <a:cs typeface="Calibri"/>
            </a:endParaRPr>
          </a:p>
          <a:p>
            <a:pPr marL="492759" indent="-287020">
              <a:lnSpc>
                <a:spcPct val="100000"/>
              </a:lnSpc>
              <a:buFont typeface="Arial"/>
              <a:buChar char="•"/>
              <a:tabLst>
                <a:tab pos="492125" algn="l"/>
                <a:tab pos="492759" algn="l"/>
              </a:tabLst>
            </a:pPr>
            <a:r>
              <a:rPr sz="1400" b="1" dirty="0">
                <a:latin typeface="Calibri"/>
                <a:cs typeface="Calibri"/>
              </a:rPr>
              <a:t>Filter: </a:t>
            </a:r>
            <a:r>
              <a:rPr sz="1400" spc="-5" dirty="0">
                <a:latin typeface="Calibri"/>
                <a:cs typeface="Calibri"/>
              </a:rPr>
              <a:t>Filter the </a:t>
            </a:r>
            <a:r>
              <a:rPr sz="1400" dirty="0">
                <a:latin typeface="Calibri"/>
                <a:cs typeface="Calibri"/>
              </a:rPr>
              <a:t>fryer </a:t>
            </a:r>
            <a:r>
              <a:rPr sz="1400" spc="-10" dirty="0">
                <a:latin typeface="Calibri"/>
                <a:cs typeface="Calibri"/>
              </a:rPr>
              <a:t>after </a:t>
            </a:r>
            <a:r>
              <a:rPr sz="1400" spc="-5" dirty="0">
                <a:latin typeface="Calibri"/>
                <a:cs typeface="Calibri"/>
              </a:rPr>
              <a:t>lunch and </a:t>
            </a:r>
            <a:r>
              <a:rPr sz="1400" spc="-10" dirty="0">
                <a:latin typeface="Calibri"/>
                <a:cs typeface="Calibri"/>
              </a:rPr>
              <a:t>after</a:t>
            </a:r>
            <a:r>
              <a:rPr sz="1400" spc="-25" dirty="0">
                <a:latin typeface="Calibri"/>
                <a:cs typeface="Calibri"/>
              </a:rPr>
              <a:t> dinner.</a:t>
            </a:r>
            <a:r>
              <a:rPr lang="en-US" sz="1400" spc="-25" dirty="0">
                <a:latin typeface="Calibri"/>
                <a:cs typeface="Calibri"/>
              </a:rPr>
              <a:t> Once in the morning (3 times per day) will give you even more life out of your oil!</a:t>
            </a:r>
            <a:endParaRPr sz="1400" dirty="0">
              <a:latin typeface="Calibri"/>
              <a:cs typeface="Calibri"/>
            </a:endParaRPr>
          </a:p>
          <a:p>
            <a:pPr marL="492759" marR="297180" indent="-287020">
              <a:lnSpc>
                <a:spcPct val="100000"/>
              </a:lnSpc>
              <a:buFont typeface="Arial"/>
              <a:buChar char="•"/>
              <a:tabLst>
                <a:tab pos="492125" algn="l"/>
                <a:tab pos="492759" algn="l"/>
              </a:tabLst>
            </a:pPr>
            <a:r>
              <a:rPr sz="1400" b="1" spc="-5" dirty="0">
                <a:latin typeface="Calibri"/>
                <a:cs typeface="Calibri"/>
              </a:rPr>
              <a:t>Draining Items: </a:t>
            </a:r>
            <a:r>
              <a:rPr sz="1400" spc="-15" dirty="0">
                <a:latin typeface="Calibri"/>
                <a:cs typeface="Calibri"/>
              </a:rPr>
              <a:t>Make </a:t>
            </a:r>
            <a:r>
              <a:rPr sz="1400" spc="-10" dirty="0">
                <a:latin typeface="Calibri"/>
                <a:cs typeface="Calibri"/>
              </a:rPr>
              <a:t>sure to properly drain </a:t>
            </a:r>
            <a:r>
              <a:rPr sz="1400" dirty="0">
                <a:latin typeface="Calibri"/>
                <a:cs typeface="Calibri"/>
              </a:rPr>
              <a:t>all fryer </a:t>
            </a:r>
            <a:r>
              <a:rPr sz="1400" spc="-5" dirty="0">
                <a:latin typeface="Calibri"/>
                <a:cs typeface="Calibri"/>
              </a:rPr>
              <a:t>items </a:t>
            </a:r>
            <a:r>
              <a:rPr sz="1400" spc="-10" dirty="0">
                <a:latin typeface="Calibri"/>
                <a:cs typeface="Calibri"/>
              </a:rPr>
              <a:t>from </a:t>
            </a:r>
            <a:r>
              <a:rPr sz="1400" dirty="0">
                <a:latin typeface="Calibri"/>
                <a:cs typeface="Calibri"/>
              </a:rPr>
              <a:t>fry </a:t>
            </a:r>
            <a:r>
              <a:rPr sz="1400" spc="-10" dirty="0">
                <a:latin typeface="Calibri"/>
                <a:cs typeface="Calibri"/>
              </a:rPr>
              <a:t>before </a:t>
            </a:r>
            <a:r>
              <a:rPr sz="1400" spc="-5" dirty="0">
                <a:latin typeface="Calibri"/>
                <a:cs typeface="Calibri"/>
              </a:rPr>
              <a:t>plating,  just 10-20 </a:t>
            </a:r>
            <a:r>
              <a:rPr sz="1400" spc="-10" dirty="0">
                <a:latin typeface="Calibri"/>
                <a:cs typeface="Calibri"/>
              </a:rPr>
              <a:t>seconds </a:t>
            </a:r>
            <a:r>
              <a:rPr sz="1400" spc="-5" dirty="0">
                <a:latin typeface="Calibri"/>
                <a:cs typeface="Calibri"/>
              </a:rPr>
              <a:t>of draining </a:t>
            </a:r>
            <a:r>
              <a:rPr sz="1400" spc="-10" dirty="0">
                <a:latin typeface="Calibri"/>
                <a:cs typeface="Calibri"/>
              </a:rPr>
              <a:t>for </a:t>
            </a:r>
            <a:r>
              <a:rPr sz="1400" dirty="0">
                <a:latin typeface="Calibri"/>
                <a:cs typeface="Calibri"/>
              </a:rPr>
              <a:t>a less </a:t>
            </a:r>
            <a:r>
              <a:rPr sz="1400" spc="-10" dirty="0">
                <a:latin typeface="Calibri"/>
                <a:cs typeface="Calibri"/>
              </a:rPr>
              <a:t>greasy</a:t>
            </a:r>
            <a:r>
              <a:rPr sz="1400" spc="10" dirty="0">
                <a:latin typeface="Calibri"/>
                <a:cs typeface="Calibri"/>
              </a:rPr>
              <a:t> </a:t>
            </a:r>
            <a:r>
              <a:rPr sz="1400" spc="-10" dirty="0">
                <a:latin typeface="Calibri"/>
                <a:cs typeface="Calibri"/>
              </a:rPr>
              <a:t>product.</a:t>
            </a:r>
            <a:endParaRPr sz="1400" dirty="0">
              <a:latin typeface="Calibri"/>
              <a:cs typeface="Calibri"/>
            </a:endParaRPr>
          </a:p>
          <a:p>
            <a:pPr marL="492759" marR="203200" indent="-287020">
              <a:lnSpc>
                <a:spcPct val="100000"/>
              </a:lnSpc>
              <a:buFont typeface="Arial"/>
              <a:buChar char="•"/>
              <a:tabLst>
                <a:tab pos="492125" algn="l"/>
                <a:tab pos="492759" algn="l"/>
              </a:tabLst>
            </a:pPr>
            <a:r>
              <a:rPr sz="1400" b="1" spc="-5" dirty="0">
                <a:latin typeface="Calibri"/>
                <a:cs typeface="Calibri"/>
              </a:rPr>
              <a:t>Buttering </a:t>
            </a:r>
            <a:r>
              <a:rPr sz="1400" b="1" dirty="0">
                <a:latin typeface="Calibri"/>
                <a:cs typeface="Calibri"/>
              </a:rPr>
              <a:t>Buns: </a:t>
            </a:r>
            <a:r>
              <a:rPr sz="1400" spc="-5" dirty="0">
                <a:latin typeface="Calibri"/>
                <a:cs typeface="Calibri"/>
              </a:rPr>
              <a:t>Don't smear the buns </a:t>
            </a:r>
            <a:r>
              <a:rPr sz="1400" spc="-10" dirty="0">
                <a:latin typeface="Calibri"/>
                <a:cs typeface="Calibri"/>
              </a:rPr>
              <a:t>to </a:t>
            </a:r>
            <a:r>
              <a:rPr sz="1400" spc="-30" dirty="0">
                <a:latin typeface="Calibri"/>
                <a:cs typeface="Calibri"/>
              </a:rPr>
              <a:t>butter, </a:t>
            </a:r>
            <a:r>
              <a:rPr sz="1400" spc="-5" dirty="0">
                <a:latin typeface="Calibri"/>
                <a:cs typeface="Calibri"/>
              </a:rPr>
              <a:t>lightly </a:t>
            </a:r>
            <a:r>
              <a:rPr sz="1400" spc="-10" dirty="0">
                <a:latin typeface="Calibri"/>
                <a:cs typeface="Calibri"/>
              </a:rPr>
              <a:t>pat </a:t>
            </a:r>
            <a:r>
              <a:rPr sz="1400" spc="-5" dirty="0">
                <a:latin typeface="Calibri"/>
                <a:cs typeface="Calibri"/>
              </a:rPr>
              <a:t>once </a:t>
            </a:r>
            <a:r>
              <a:rPr sz="1400" dirty="0">
                <a:latin typeface="Calibri"/>
                <a:cs typeface="Calibri"/>
              </a:rPr>
              <a:t>or twice </a:t>
            </a:r>
            <a:r>
              <a:rPr sz="1400" spc="-10" dirty="0">
                <a:latin typeface="Calibri"/>
                <a:cs typeface="Calibri"/>
              </a:rPr>
              <a:t>to </a:t>
            </a:r>
            <a:r>
              <a:rPr sz="1400" spc="-15" dirty="0">
                <a:latin typeface="Calibri"/>
                <a:cs typeface="Calibri"/>
              </a:rPr>
              <a:t>prevent  </a:t>
            </a:r>
            <a:r>
              <a:rPr sz="1400" spc="-5" dirty="0">
                <a:latin typeface="Calibri"/>
                <a:cs typeface="Calibri"/>
              </a:rPr>
              <a:t>over-buttering and wasting</a:t>
            </a:r>
            <a:r>
              <a:rPr sz="1400" spc="15" dirty="0">
                <a:latin typeface="Calibri"/>
                <a:cs typeface="Calibri"/>
              </a:rPr>
              <a:t> </a:t>
            </a:r>
            <a:r>
              <a:rPr sz="1400" spc="-10" dirty="0">
                <a:latin typeface="Calibri"/>
                <a:cs typeface="Calibri"/>
              </a:rPr>
              <a:t>product.</a:t>
            </a:r>
            <a:endParaRPr sz="1400" dirty="0">
              <a:latin typeface="Calibri"/>
              <a:cs typeface="Calibri"/>
            </a:endParaRPr>
          </a:p>
          <a:p>
            <a:pPr marL="492759" marR="631190" indent="-287020">
              <a:lnSpc>
                <a:spcPct val="100000"/>
              </a:lnSpc>
              <a:buFont typeface="Arial"/>
              <a:buChar char="•"/>
              <a:tabLst>
                <a:tab pos="492125" algn="l"/>
                <a:tab pos="492759" algn="l"/>
              </a:tabLst>
            </a:pPr>
            <a:r>
              <a:rPr sz="1400" b="1" spc="-5" dirty="0">
                <a:solidFill>
                  <a:srgbClr val="D21F2E"/>
                </a:solidFill>
                <a:latin typeface="Calibri"/>
                <a:cs typeface="Calibri"/>
              </a:rPr>
              <a:t>Proprietary </a:t>
            </a:r>
            <a:r>
              <a:rPr sz="1400" b="1" dirty="0">
                <a:solidFill>
                  <a:srgbClr val="D21F2E"/>
                </a:solidFill>
                <a:latin typeface="Calibri"/>
                <a:cs typeface="Calibri"/>
              </a:rPr>
              <a:t>Freddy's </a:t>
            </a:r>
            <a:r>
              <a:rPr sz="1400" b="1" spc="-5" dirty="0">
                <a:solidFill>
                  <a:srgbClr val="D21F2E"/>
                </a:solidFill>
                <a:latin typeface="Calibri"/>
                <a:cs typeface="Calibri"/>
              </a:rPr>
              <a:t>items can </a:t>
            </a:r>
            <a:r>
              <a:rPr sz="1400" b="1" dirty="0">
                <a:solidFill>
                  <a:srgbClr val="D21F2E"/>
                </a:solidFill>
                <a:latin typeface="Calibri"/>
                <a:cs typeface="Calibri"/>
              </a:rPr>
              <a:t>NEVER be </a:t>
            </a:r>
            <a:r>
              <a:rPr sz="1400" b="1" spc="-5" dirty="0">
                <a:solidFill>
                  <a:srgbClr val="D21F2E"/>
                </a:solidFill>
                <a:latin typeface="Calibri"/>
                <a:cs typeface="Calibri"/>
              </a:rPr>
              <a:t>substituted </a:t>
            </a:r>
            <a:r>
              <a:rPr sz="1400" b="1" dirty="0">
                <a:solidFill>
                  <a:srgbClr val="D21F2E"/>
                </a:solidFill>
                <a:latin typeface="Calibri"/>
                <a:cs typeface="Calibri"/>
              </a:rPr>
              <a:t>without </a:t>
            </a:r>
            <a:r>
              <a:rPr sz="1400" b="1" spc="-5" dirty="0">
                <a:solidFill>
                  <a:srgbClr val="D21F2E"/>
                </a:solidFill>
                <a:latin typeface="Calibri"/>
                <a:cs typeface="Calibri"/>
              </a:rPr>
              <a:t>approval</a:t>
            </a:r>
            <a:r>
              <a:rPr sz="1400" b="1" spc="-185" dirty="0">
                <a:solidFill>
                  <a:srgbClr val="D21F2E"/>
                </a:solidFill>
                <a:latin typeface="Calibri"/>
                <a:cs typeface="Calibri"/>
              </a:rPr>
              <a:t> </a:t>
            </a:r>
            <a:r>
              <a:rPr sz="1400" b="1" spc="-5" dirty="0">
                <a:solidFill>
                  <a:srgbClr val="D21F2E"/>
                </a:solidFill>
                <a:latin typeface="Calibri"/>
                <a:cs typeface="Calibri"/>
              </a:rPr>
              <a:t>from  </a:t>
            </a:r>
            <a:r>
              <a:rPr sz="1400" b="1" dirty="0">
                <a:solidFill>
                  <a:srgbClr val="D21F2E"/>
                </a:solidFill>
                <a:latin typeface="Calibri"/>
                <a:cs typeface="Calibri"/>
              </a:rPr>
              <a:t>Freddy's </a:t>
            </a:r>
            <a:r>
              <a:rPr sz="1400" b="1" spc="-10" dirty="0">
                <a:solidFill>
                  <a:srgbClr val="D21F2E"/>
                </a:solidFill>
                <a:latin typeface="Calibri"/>
                <a:cs typeface="Calibri"/>
              </a:rPr>
              <a:t>Corporate </a:t>
            </a:r>
            <a:r>
              <a:rPr sz="1400" b="1" spc="-5" dirty="0">
                <a:solidFill>
                  <a:srgbClr val="D21F2E"/>
                </a:solidFill>
                <a:latin typeface="Calibri"/>
                <a:cs typeface="Calibri"/>
              </a:rPr>
              <a:t>office, </a:t>
            </a:r>
            <a:r>
              <a:rPr sz="1400" b="1" dirty="0">
                <a:solidFill>
                  <a:srgbClr val="D21F2E"/>
                </a:solidFill>
                <a:latin typeface="Calibri"/>
                <a:cs typeface="Calibri"/>
              </a:rPr>
              <a:t>or </a:t>
            </a:r>
            <a:r>
              <a:rPr sz="1400" b="1" spc="-10" dirty="0">
                <a:solidFill>
                  <a:srgbClr val="D21F2E"/>
                </a:solidFill>
                <a:latin typeface="Calibri"/>
                <a:cs typeface="Calibri"/>
              </a:rPr>
              <a:t>Steven</a:t>
            </a:r>
            <a:r>
              <a:rPr sz="1400" b="1" spc="-125" dirty="0">
                <a:solidFill>
                  <a:srgbClr val="D21F2E"/>
                </a:solidFill>
                <a:latin typeface="Calibri"/>
                <a:cs typeface="Calibri"/>
              </a:rPr>
              <a:t> </a:t>
            </a:r>
            <a:r>
              <a:rPr sz="1400" b="1" spc="-20" dirty="0">
                <a:solidFill>
                  <a:srgbClr val="D21F2E"/>
                </a:solidFill>
                <a:latin typeface="Calibri"/>
                <a:cs typeface="Calibri"/>
              </a:rPr>
              <a:t>Young!</a:t>
            </a:r>
            <a:endParaRPr sz="14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4</a:t>
            </a:fld>
            <a:endParaRPr spc="1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094994"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722745" cy="6563335"/>
          </a:xfrm>
          <a:prstGeom prst="rect">
            <a:avLst/>
          </a:prstGeom>
        </p:spPr>
        <p:txBody>
          <a:bodyPr vert="horz" wrap="square" lIns="0" tIns="12700" rIns="0" bIns="0" rtlCol="0" anchor="t">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dirty="0">
                <a:latin typeface="Calibri"/>
                <a:cs typeface="Calibri"/>
              </a:rPr>
              <a:t>Hot</a:t>
            </a:r>
            <a:r>
              <a:rPr sz="1800" b="1" spc="-35" dirty="0">
                <a:latin typeface="Calibri"/>
                <a:cs typeface="Calibri"/>
              </a:rPr>
              <a:t> </a:t>
            </a:r>
            <a:r>
              <a:rPr sz="1800" b="1" spc="-5" dirty="0">
                <a:latin typeface="Calibri"/>
                <a:cs typeface="Calibri"/>
              </a:rPr>
              <a:t>Line</a:t>
            </a:r>
            <a:endParaRPr sz="1800" dirty="0">
              <a:latin typeface="Calibri"/>
              <a:cs typeface="Calibri"/>
            </a:endParaRPr>
          </a:p>
          <a:p>
            <a:pPr>
              <a:lnSpc>
                <a:spcPct val="100000"/>
              </a:lnSpc>
              <a:spcBef>
                <a:spcPts val="55"/>
              </a:spcBef>
            </a:pPr>
            <a:endParaRPr lang="en-US" sz="2100" dirty="0">
              <a:latin typeface="Calibri"/>
              <a:cs typeface="Calibri"/>
            </a:endParaRPr>
          </a:p>
          <a:p>
            <a:pPr algn="ctr" fontAlgn="base"/>
            <a:endParaRPr lang="en-US" sz="1400" b="1" i="0" dirty="0">
              <a:solidFill>
                <a:srgbClr val="000000"/>
              </a:solidFill>
              <a:effectLst/>
              <a:latin typeface="Calibri" panose="020F0502020204030204" pitchFamily="34" charset="0"/>
            </a:endParaRPr>
          </a:p>
          <a:p>
            <a:pPr algn="ctr" fontAlgn="base"/>
            <a:r>
              <a:rPr lang="en-US" sz="1400" b="1" i="0" dirty="0">
                <a:solidFill>
                  <a:srgbClr val="000000"/>
                </a:solidFill>
                <a:effectLst/>
                <a:latin typeface="Calibri" panose="020F0502020204030204" pitchFamily="34" charset="0"/>
              </a:rPr>
              <a:t>OIL TEST KIT PROCESS:</a:t>
            </a:r>
          </a:p>
          <a:p>
            <a:pPr algn="ctr" fontAlgn="base"/>
            <a:endParaRPr lang="en-US" sz="1400" b="0" i="0" dirty="0">
              <a:solidFill>
                <a:srgbClr val="242424"/>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Using the dropper, compare your oil color to the color on the test kit.</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If the color of your oil is the same or darker, the oil should be changed. If the color is lighter, continue to use.</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If you notice your oil is excessively smoking or bubbling, but the color is lighter than the test kit, the oil should be changed.</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1" i="0" dirty="0">
                <a:solidFill>
                  <a:srgbClr val="ED5C57"/>
                </a:solidFill>
                <a:effectLst/>
                <a:latin typeface="Calibri" panose="020F0502020204030204" pitchFamily="34" charset="0"/>
              </a:rPr>
              <a:t>When in doubt, the final indicator will always be the taste of the product.</a:t>
            </a:r>
            <a:r>
              <a:rPr lang="en-US" sz="1400" b="0" i="0" dirty="0">
                <a:solidFill>
                  <a:srgbClr val="000000"/>
                </a:solidFill>
                <a:effectLst/>
                <a:latin typeface="Calibri" panose="020F0502020204030204" pitchFamily="34" charset="0"/>
              </a:rPr>
              <a:t> Taste a serving of fries to determine if the oil should be changed.</a:t>
            </a:r>
          </a:p>
          <a:p>
            <a:pPr fontAlgn="base">
              <a:buFont typeface="Arial" panose="020B0604020202020204" pitchFamily="34" charset="0"/>
              <a:buChar char="•"/>
            </a:pPr>
            <a:endParaRPr lang="en-US" sz="1400" dirty="0">
              <a:solidFill>
                <a:srgbClr val="000000"/>
              </a:solidFill>
              <a:latin typeface="Calibri" panose="020F0502020204030204" pitchFamily="34" charset="0"/>
            </a:endParaRPr>
          </a:p>
          <a:p>
            <a:pPr fontAlgn="base">
              <a:buFont typeface="Arial" panose="020B0604020202020204" pitchFamily="34" charset="0"/>
              <a:buChar char="•"/>
            </a:pPr>
            <a:endParaRPr lang="en-US" sz="1400" b="0" i="0" dirty="0">
              <a:solidFill>
                <a:srgbClr val="000000"/>
              </a:solidFill>
              <a:effectLst/>
              <a:latin typeface="Aptos" panose="020B0004020202020204" pitchFamily="34" charset="0"/>
            </a:endParaRPr>
          </a:p>
          <a:p>
            <a:pPr algn="ctr" fontAlgn="base"/>
            <a:r>
              <a:rPr lang="en-US" sz="1400" b="1" i="0" dirty="0">
                <a:solidFill>
                  <a:srgbClr val="000000"/>
                </a:solidFill>
                <a:effectLst/>
                <a:latin typeface="Calibri" panose="020F0502020204030204" pitchFamily="34" charset="0"/>
              </a:rPr>
              <a:t>BEST PRACTICES:</a:t>
            </a:r>
            <a:endParaRPr lang="en-US" sz="1400" b="0" i="0" dirty="0">
              <a:solidFill>
                <a:srgbClr val="242424"/>
              </a:solidFill>
              <a:effectLst/>
              <a:latin typeface="Aptos" panose="020B0004020202020204" pitchFamily="34" charset="0"/>
            </a:endParaRPr>
          </a:p>
          <a:p>
            <a:pPr algn="ctr" fontAlgn="base"/>
            <a:r>
              <a:rPr lang="en-US" sz="1400" b="0" i="0" dirty="0">
                <a:solidFill>
                  <a:srgbClr val="000000"/>
                </a:solidFill>
                <a:effectLst/>
                <a:latin typeface="Calibri" panose="020F0502020204030204" pitchFamily="34" charset="0"/>
              </a:rPr>
              <a:t> </a:t>
            </a:r>
            <a:endParaRPr lang="en-US" sz="1400" b="0" i="0" dirty="0">
              <a:solidFill>
                <a:srgbClr val="242424"/>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Filter twice per day, using </a:t>
            </a:r>
            <a:r>
              <a:rPr lang="en-US" sz="1400" b="0" i="0" dirty="0" err="1">
                <a:solidFill>
                  <a:srgbClr val="000000"/>
                </a:solidFill>
                <a:effectLst/>
                <a:latin typeface="Calibri" panose="020F0502020204030204" pitchFamily="34" charset="0"/>
              </a:rPr>
              <a:t>Magnesol</a:t>
            </a:r>
            <a:r>
              <a:rPr lang="en-US" sz="1400" b="0" i="0" dirty="0">
                <a:solidFill>
                  <a:srgbClr val="000000"/>
                </a:solidFill>
                <a:effectLst/>
                <a:latin typeface="Calibri" panose="020F0502020204030204" pitchFamily="34" charset="0"/>
              </a:rPr>
              <a:t>. </a:t>
            </a:r>
            <a:r>
              <a:rPr lang="en-US" sz="1400" b="0" i="0" u="sng" dirty="0">
                <a:solidFill>
                  <a:srgbClr val="000000"/>
                </a:solidFill>
                <a:effectLst/>
                <a:latin typeface="Calibri" panose="020F0502020204030204" pitchFamily="34" charset="0"/>
              </a:rPr>
              <a:t>3 times per day will get you even more life out of your oil!</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Cover fryers overnight</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Skim fryers every 15 minutes throughout the day</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Drain food properly to avoid waste</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Filter twice per day, using </a:t>
            </a:r>
            <a:r>
              <a:rPr lang="en-US" sz="1400" b="0" i="0" dirty="0" err="1">
                <a:solidFill>
                  <a:srgbClr val="000000"/>
                </a:solidFill>
                <a:effectLst/>
                <a:latin typeface="Calibri" panose="020F0502020204030204" pitchFamily="34" charset="0"/>
              </a:rPr>
              <a:t>Magnesol</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Establish a schedule to turn off one side of the fryer</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Fill oil only to the appropriate fill levels to avoid waste</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u="sng" dirty="0">
                <a:solidFill>
                  <a:srgbClr val="000000"/>
                </a:solidFill>
                <a:effectLst/>
                <a:latin typeface="Calibri" panose="020F0502020204030204" pitchFamily="34" charset="0"/>
              </a:rPr>
              <a:t>Top off using fresh oil on the right side ONLY.</a:t>
            </a:r>
            <a:r>
              <a:rPr lang="en-US" sz="1400" b="0" i="0" dirty="0">
                <a:solidFill>
                  <a:srgbClr val="000000"/>
                </a:solidFill>
                <a:effectLst/>
                <a:latin typeface="Calibri" panose="020F0502020204030204" pitchFamily="34" charset="0"/>
              </a:rPr>
              <a:t> If the left side is low, start filtering the right side and fill the left side with oil from the right side. </a:t>
            </a:r>
            <a:endParaRPr lang="en-US" sz="1400" b="0" i="0" dirty="0">
              <a:solidFill>
                <a:srgbClr val="000000"/>
              </a:solidFill>
              <a:effectLst/>
              <a:latin typeface="Aptos" panose="020B0004020202020204" pitchFamily="34" charset="0"/>
            </a:endParaRPr>
          </a:p>
          <a:p>
            <a:pPr fontAlgn="base">
              <a:buFont typeface="Arial" panose="020B0604020202020204" pitchFamily="34" charset="0"/>
              <a:buChar char="•"/>
            </a:pPr>
            <a:r>
              <a:rPr lang="en-US" sz="1400" b="0" i="0" dirty="0">
                <a:solidFill>
                  <a:srgbClr val="000000"/>
                </a:solidFill>
                <a:effectLst/>
                <a:latin typeface="Calibri" panose="020F0502020204030204" pitchFamily="34" charset="0"/>
              </a:rPr>
              <a:t>When you are getting close to changing the oil, </a:t>
            </a:r>
            <a:r>
              <a:rPr lang="en-US" sz="1400" b="0" i="0" u="sng" dirty="0">
                <a:solidFill>
                  <a:srgbClr val="000000"/>
                </a:solidFill>
                <a:effectLst/>
                <a:latin typeface="Calibri" panose="020F0502020204030204" pitchFamily="34" charset="0"/>
              </a:rPr>
              <a:t>DO NOT USE FRESH OIL THE DAY BEFORE</a:t>
            </a:r>
            <a:r>
              <a:rPr lang="en-US" sz="1400" b="0" i="0" dirty="0">
                <a:solidFill>
                  <a:srgbClr val="000000"/>
                </a:solidFill>
                <a:effectLst/>
                <a:latin typeface="Calibri" panose="020F0502020204030204" pitchFamily="34" charset="0"/>
              </a:rPr>
              <a:t>. This ends up just being wasteful.</a:t>
            </a:r>
            <a:endParaRPr lang="en-US" sz="1400" b="0" i="0" dirty="0">
              <a:solidFill>
                <a:srgbClr val="000000"/>
              </a:solidFill>
              <a:effectLst/>
              <a:latin typeface="Aptos" panose="020B0004020202020204" pitchFamily="34" charset="0"/>
            </a:endParaRPr>
          </a:p>
          <a:p>
            <a:pPr>
              <a:lnSpc>
                <a:spcPct val="100000"/>
              </a:lnSpc>
              <a:spcBef>
                <a:spcPts val="55"/>
              </a:spcBef>
            </a:pPr>
            <a:endParaRPr sz="21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5</a:t>
            </a:fld>
            <a:endParaRPr spc="10" dirty="0"/>
          </a:p>
        </p:txBody>
      </p:sp>
    </p:spTree>
    <p:extLst>
      <p:ext uri="{BB962C8B-B14F-4D97-AF65-F5344CB8AC3E}">
        <p14:creationId xmlns:p14="http://schemas.microsoft.com/office/powerpoint/2010/main" val="160745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16967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684009" cy="7248525"/>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Cold</a:t>
            </a:r>
            <a:r>
              <a:rPr sz="1800" b="1" spc="-45" dirty="0">
                <a:latin typeface="Calibri"/>
                <a:cs typeface="Calibri"/>
              </a:rPr>
              <a:t> </a:t>
            </a:r>
            <a:r>
              <a:rPr sz="1800" b="1" spc="-5" dirty="0">
                <a:latin typeface="Calibri"/>
                <a:cs typeface="Calibri"/>
              </a:rPr>
              <a:t>Line</a:t>
            </a:r>
            <a:endParaRPr sz="1800">
              <a:latin typeface="Calibri"/>
              <a:cs typeface="Calibri"/>
            </a:endParaRPr>
          </a:p>
          <a:p>
            <a:pPr>
              <a:lnSpc>
                <a:spcPct val="100000"/>
              </a:lnSpc>
              <a:spcBef>
                <a:spcPts val="55"/>
              </a:spcBef>
            </a:pPr>
            <a:endParaRPr sz="2100">
              <a:latin typeface="Calibri"/>
              <a:cs typeface="Calibri"/>
            </a:endParaRPr>
          </a:p>
          <a:p>
            <a:pPr marL="473709" marR="35560" indent="-287020">
              <a:lnSpc>
                <a:spcPct val="100000"/>
              </a:lnSpc>
              <a:buFont typeface="Arial"/>
              <a:buChar char="•"/>
              <a:tabLst>
                <a:tab pos="473709" algn="l"/>
                <a:tab pos="474345" algn="l"/>
              </a:tabLst>
            </a:pPr>
            <a:r>
              <a:rPr sz="1400" b="1" spc="-5" dirty="0">
                <a:latin typeface="Calibri"/>
                <a:cs typeface="Calibri"/>
              </a:rPr>
              <a:t>Registers: </a:t>
            </a:r>
            <a:r>
              <a:rPr sz="1400" spc="-5" dirty="0">
                <a:latin typeface="Calibri"/>
                <a:cs typeface="Calibri"/>
              </a:rPr>
              <a:t>In heavy rushes, </a:t>
            </a:r>
            <a:r>
              <a:rPr sz="1400" spc="-15" dirty="0">
                <a:latin typeface="Calibri"/>
                <a:cs typeface="Calibri"/>
              </a:rPr>
              <a:t>make </a:t>
            </a:r>
            <a:r>
              <a:rPr sz="1400" spc="-10" dirty="0">
                <a:latin typeface="Calibri"/>
                <a:cs typeface="Calibri"/>
              </a:rPr>
              <a:t>sure </a:t>
            </a:r>
            <a:r>
              <a:rPr sz="1400" spc="-5" dirty="0">
                <a:latin typeface="Calibri"/>
                <a:cs typeface="Calibri"/>
              </a:rPr>
              <a:t>the </a:t>
            </a:r>
            <a:r>
              <a:rPr sz="1400" spc="-10" dirty="0">
                <a:latin typeface="Calibri"/>
                <a:cs typeface="Calibri"/>
              </a:rPr>
              <a:t>registers </a:t>
            </a:r>
            <a:r>
              <a:rPr sz="1400" spc="-15" dirty="0">
                <a:latin typeface="Calibri"/>
                <a:cs typeface="Calibri"/>
              </a:rPr>
              <a:t>slow... </a:t>
            </a:r>
            <a:r>
              <a:rPr sz="1400" dirty="0">
                <a:latin typeface="Calibri"/>
                <a:cs typeface="Calibri"/>
              </a:rPr>
              <a:t>it... </a:t>
            </a:r>
            <a:r>
              <a:rPr sz="1400" spc="-5" dirty="0">
                <a:latin typeface="Calibri"/>
                <a:cs typeface="Calibri"/>
              </a:rPr>
              <a:t>down... </a:t>
            </a:r>
            <a:r>
              <a:rPr sz="1400" spc="-10" dirty="0">
                <a:latin typeface="Calibri"/>
                <a:cs typeface="Calibri"/>
              </a:rPr>
              <a:t>to </a:t>
            </a:r>
            <a:r>
              <a:rPr sz="1400" dirty="0">
                <a:latin typeface="Calibri"/>
                <a:cs typeface="Calibri"/>
              </a:rPr>
              <a:t>ease up </a:t>
            </a:r>
            <a:r>
              <a:rPr sz="1400" spc="-5" dirty="0">
                <a:latin typeface="Calibri"/>
                <a:cs typeface="Calibri"/>
              </a:rPr>
              <a:t>on  HL. </a:t>
            </a:r>
            <a:r>
              <a:rPr sz="1400" spc="-10" dirty="0">
                <a:latin typeface="Calibri"/>
                <a:cs typeface="Calibri"/>
              </a:rPr>
              <a:t>Repeat orders </a:t>
            </a:r>
            <a:r>
              <a:rPr sz="1400" spc="-5" dirty="0">
                <a:latin typeface="Calibri"/>
                <a:cs typeface="Calibri"/>
              </a:rPr>
              <a:t>back, </a:t>
            </a:r>
            <a:r>
              <a:rPr sz="1400" dirty="0">
                <a:latin typeface="Calibri"/>
                <a:cs typeface="Calibri"/>
              </a:rPr>
              <a:t>ask if </a:t>
            </a:r>
            <a:r>
              <a:rPr sz="1400" spc="-5" dirty="0">
                <a:latin typeface="Calibri"/>
                <a:cs typeface="Calibri"/>
              </a:rPr>
              <a:t>they </a:t>
            </a:r>
            <a:r>
              <a:rPr sz="1400" spc="-10" dirty="0">
                <a:latin typeface="Calibri"/>
                <a:cs typeface="Calibri"/>
              </a:rPr>
              <a:t>want custard, </a:t>
            </a:r>
            <a:r>
              <a:rPr sz="1400" dirty="0">
                <a:latin typeface="Calibri"/>
                <a:cs typeface="Calibri"/>
              </a:rPr>
              <a:t>speak </a:t>
            </a:r>
            <a:r>
              <a:rPr sz="1400" spc="-15" dirty="0">
                <a:latin typeface="Calibri"/>
                <a:cs typeface="Calibri"/>
              </a:rPr>
              <a:t>slowly. </a:t>
            </a:r>
            <a:r>
              <a:rPr sz="1400" spc="-5" dirty="0">
                <a:latin typeface="Calibri"/>
                <a:cs typeface="Calibri"/>
              </a:rPr>
              <a:t>Managers should drive  this!</a:t>
            </a:r>
            <a:endParaRPr sz="1400">
              <a:latin typeface="Calibri"/>
              <a:cs typeface="Calibri"/>
            </a:endParaRPr>
          </a:p>
          <a:p>
            <a:pPr marL="930910" marR="414655" lvl="1" indent="-287020">
              <a:lnSpc>
                <a:spcPct val="100000"/>
              </a:lnSpc>
              <a:spcBef>
                <a:spcPts val="5"/>
              </a:spcBef>
              <a:buFont typeface="Arial"/>
              <a:buChar char="•"/>
              <a:tabLst>
                <a:tab pos="930910" algn="l"/>
                <a:tab pos="931544" algn="l"/>
              </a:tabLst>
            </a:pPr>
            <a:r>
              <a:rPr sz="1400" spc="-5" dirty="0">
                <a:latin typeface="Calibri"/>
                <a:cs typeface="Calibri"/>
              </a:rPr>
              <a:t>Rule of </a:t>
            </a:r>
            <a:r>
              <a:rPr sz="1400" dirty="0">
                <a:latin typeface="Calibri"/>
                <a:cs typeface="Calibri"/>
              </a:rPr>
              <a:t>4 - if Fry/Expo is </a:t>
            </a:r>
            <a:r>
              <a:rPr sz="1400" spc="-5" dirty="0">
                <a:latin typeface="Calibri"/>
                <a:cs typeface="Calibri"/>
              </a:rPr>
              <a:t>calling out </a:t>
            </a:r>
            <a:r>
              <a:rPr sz="1400" spc="-10" dirty="0">
                <a:latin typeface="Calibri"/>
                <a:cs typeface="Calibri"/>
              </a:rPr>
              <a:t>orders </a:t>
            </a:r>
            <a:r>
              <a:rPr sz="1400" dirty="0">
                <a:latin typeface="Calibri"/>
                <a:cs typeface="Calibri"/>
              </a:rPr>
              <a:t>4 </a:t>
            </a:r>
            <a:r>
              <a:rPr sz="1400" spc="-5" dirty="0">
                <a:latin typeface="Calibri"/>
                <a:cs typeface="Calibri"/>
              </a:rPr>
              <a:t>or </a:t>
            </a:r>
            <a:r>
              <a:rPr sz="1400" spc="-10" dirty="0">
                <a:latin typeface="Calibri"/>
                <a:cs typeface="Calibri"/>
              </a:rPr>
              <a:t>more </a:t>
            </a:r>
            <a:r>
              <a:rPr sz="1400" spc="-5" dirty="0">
                <a:latin typeface="Calibri"/>
                <a:cs typeface="Calibri"/>
              </a:rPr>
              <a:t>behind the </a:t>
            </a:r>
            <a:r>
              <a:rPr sz="1400" spc="-20" dirty="0">
                <a:latin typeface="Calibri"/>
                <a:cs typeface="Calibri"/>
              </a:rPr>
              <a:t>register, </a:t>
            </a:r>
            <a:r>
              <a:rPr sz="1400" dirty="0">
                <a:latin typeface="Calibri"/>
                <a:cs typeface="Calibri"/>
              </a:rPr>
              <a:t>it  </a:t>
            </a:r>
            <a:r>
              <a:rPr sz="1400" spc="-5" dirty="0">
                <a:latin typeface="Calibri"/>
                <a:cs typeface="Calibri"/>
              </a:rPr>
              <a:t>means we need </a:t>
            </a:r>
            <a:r>
              <a:rPr sz="1400" spc="-10" dirty="0">
                <a:latin typeface="Calibri"/>
                <a:cs typeface="Calibri"/>
              </a:rPr>
              <a:t>to </a:t>
            </a:r>
            <a:r>
              <a:rPr sz="1400" dirty="0">
                <a:latin typeface="Calibri"/>
                <a:cs typeface="Calibri"/>
              </a:rPr>
              <a:t>slow it</a:t>
            </a:r>
            <a:r>
              <a:rPr sz="1400" spc="-10" dirty="0">
                <a:latin typeface="Calibri"/>
                <a:cs typeface="Calibri"/>
              </a:rPr>
              <a:t> </a:t>
            </a:r>
            <a:r>
              <a:rPr sz="1400" spc="-5" dirty="0">
                <a:latin typeface="Calibri"/>
                <a:cs typeface="Calibri"/>
              </a:rPr>
              <a:t>down.</a:t>
            </a:r>
            <a:endParaRPr sz="1400">
              <a:latin typeface="Calibri"/>
              <a:cs typeface="Calibri"/>
            </a:endParaRPr>
          </a:p>
          <a:p>
            <a:pPr marL="473709" marR="340995" indent="-287020" algn="just">
              <a:lnSpc>
                <a:spcPct val="100000"/>
              </a:lnSpc>
              <a:buFont typeface="Arial"/>
              <a:buChar char="•"/>
              <a:tabLst>
                <a:tab pos="474345" algn="l"/>
              </a:tabLst>
            </a:pPr>
            <a:r>
              <a:rPr sz="1400" b="1" dirty="0">
                <a:latin typeface="Calibri"/>
                <a:cs typeface="Calibri"/>
              </a:rPr>
              <a:t>Running </a:t>
            </a:r>
            <a:r>
              <a:rPr sz="1400" b="1" spc="-5" dirty="0">
                <a:latin typeface="Calibri"/>
                <a:cs typeface="Calibri"/>
              </a:rPr>
              <a:t>Custard: </a:t>
            </a:r>
            <a:r>
              <a:rPr sz="1400" spc="-5" dirty="0">
                <a:latin typeface="Calibri"/>
                <a:cs typeface="Calibri"/>
              </a:rPr>
              <a:t>Run </a:t>
            </a:r>
            <a:r>
              <a:rPr sz="1400" dirty="0">
                <a:latin typeface="Calibri"/>
                <a:cs typeface="Calibri"/>
              </a:rPr>
              <a:t>less </a:t>
            </a:r>
            <a:r>
              <a:rPr sz="1400" spc="-10" dirty="0">
                <a:latin typeface="Calibri"/>
                <a:cs typeface="Calibri"/>
              </a:rPr>
              <a:t>custard more </a:t>
            </a:r>
            <a:r>
              <a:rPr sz="1400" spc="-5" dirty="0">
                <a:latin typeface="Calibri"/>
                <a:cs typeface="Calibri"/>
              </a:rPr>
              <a:t>often </a:t>
            </a:r>
            <a:r>
              <a:rPr sz="1400" dirty="0">
                <a:latin typeface="Calibri"/>
                <a:cs typeface="Calibri"/>
              </a:rPr>
              <a:t>- </a:t>
            </a:r>
            <a:r>
              <a:rPr sz="1400" spc="-5" dirty="0">
                <a:latin typeface="Calibri"/>
                <a:cs typeface="Calibri"/>
              </a:rPr>
              <a:t>1/3-1/2 </a:t>
            </a:r>
            <a:r>
              <a:rPr sz="1400" spc="-15" dirty="0">
                <a:latin typeface="Calibri"/>
                <a:cs typeface="Calibri"/>
              </a:rPr>
              <a:t>bucket </a:t>
            </a:r>
            <a:r>
              <a:rPr sz="1400" spc="-5" dirty="0">
                <a:latin typeface="Calibri"/>
                <a:cs typeface="Calibri"/>
              </a:rPr>
              <a:t>of vanilla, 1/4-1/3  </a:t>
            </a:r>
            <a:r>
              <a:rPr sz="1400" spc="-15" dirty="0">
                <a:latin typeface="Calibri"/>
                <a:cs typeface="Calibri"/>
              </a:rPr>
              <a:t>bucket </a:t>
            </a:r>
            <a:r>
              <a:rPr sz="1400" spc="-5" dirty="0">
                <a:latin typeface="Calibri"/>
                <a:cs typeface="Calibri"/>
              </a:rPr>
              <a:t>of </a:t>
            </a:r>
            <a:r>
              <a:rPr sz="1400" spc="-10" dirty="0">
                <a:latin typeface="Calibri"/>
                <a:cs typeface="Calibri"/>
              </a:rPr>
              <a:t>chocolate. </a:t>
            </a:r>
            <a:r>
              <a:rPr sz="1400" spc="-5" dirty="0">
                <a:latin typeface="Calibri"/>
                <a:cs typeface="Calibri"/>
              </a:rPr>
              <a:t>Never </a:t>
            </a:r>
            <a:r>
              <a:rPr sz="1400" spc="-10" dirty="0">
                <a:latin typeface="Calibri"/>
                <a:cs typeface="Calibri"/>
              </a:rPr>
              <a:t>more </a:t>
            </a:r>
            <a:r>
              <a:rPr sz="1400" spc="-5" dirty="0">
                <a:latin typeface="Calibri"/>
                <a:cs typeface="Calibri"/>
              </a:rPr>
              <a:t>than 1/2 </a:t>
            </a:r>
            <a:r>
              <a:rPr sz="1400" dirty="0">
                <a:latin typeface="Calibri"/>
                <a:cs typeface="Calibri"/>
              </a:rPr>
              <a:t>full </a:t>
            </a:r>
            <a:r>
              <a:rPr sz="1400" spc="-10" dirty="0">
                <a:latin typeface="Calibri"/>
                <a:cs typeface="Calibri"/>
              </a:rPr>
              <a:t>hoppers. </a:t>
            </a:r>
            <a:r>
              <a:rPr sz="1400" spc="-5" dirty="0">
                <a:latin typeface="Calibri"/>
                <a:cs typeface="Calibri"/>
              </a:rPr>
              <a:t>This </a:t>
            </a:r>
            <a:r>
              <a:rPr sz="1400" spc="-10" dirty="0">
                <a:latin typeface="Calibri"/>
                <a:cs typeface="Calibri"/>
              </a:rPr>
              <a:t>ensures </a:t>
            </a:r>
            <a:r>
              <a:rPr sz="1400" spc="-5" dirty="0">
                <a:latin typeface="Calibri"/>
                <a:cs typeface="Calibri"/>
              </a:rPr>
              <a:t>good quality  </a:t>
            </a:r>
            <a:r>
              <a:rPr sz="1400" spc="-10" dirty="0">
                <a:latin typeface="Calibri"/>
                <a:cs typeface="Calibri"/>
              </a:rPr>
              <a:t>custard, </a:t>
            </a:r>
            <a:r>
              <a:rPr sz="1400" dirty="0">
                <a:latin typeface="Calibri"/>
                <a:cs typeface="Calibri"/>
              </a:rPr>
              <a:t>since shelf </a:t>
            </a:r>
            <a:r>
              <a:rPr sz="1400" spc="-10" dirty="0">
                <a:latin typeface="Calibri"/>
                <a:cs typeface="Calibri"/>
              </a:rPr>
              <a:t>life </a:t>
            </a:r>
            <a:r>
              <a:rPr sz="1400" spc="-5" dirty="0">
                <a:latin typeface="Calibri"/>
                <a:cs typeface="Calibri"/>
              </a:rPr>
              <a:t>of </a:t>
            </a:r>
            <a:r>
              <a:rPr sz="1400" spc="-10" dirty="0">
                <a:latin typeface="Calibri"/>
                <a:cs typeface="Calibri"/>
              </a:rPr>
              <a:t>custard </a:t>
            </a:r>
            <a:r>
              <a:rPr sz="1400" dirty="0">
                <a:latin typeface="Calibri"/>
                <a:cs typeface="Calibri"/>
              </a:rPr>
              <a:t>is </a:t>
            </a:r>
            <a:r>
              <a:rPr sz="1400" spc="-5" dirty="0">
                <a:latin typeface="Calibri"/>
                <a:cs typeface="Calibri"/>
              </a:rPr>
              <a:t>only </a:t>
            </a:r>
            <a:r>
              <a:rPr sz="1400" dirty="0">
                <a:latin typeface="Calibri"/>
                <a:cs typeface="Calibri"/>
              </a:rPr>
              <a:t>2</a:t>
            </a:r>
            <a:r>
              <a:rPr sz="1400" spc="-5" dirty="0">
                <a:latin typeface="Calibri"/>
                <a:cs typeface="Calibri"/>
              </a:rPr>
              <a:t> </a:t>
            </a:r>
            <a:r>
              <a:rPr sz="1400" spc="-10" dirty="0">
                <a:latin typeface="Calibri"/>
                <a:cs typeface="Calibri"/>
              </a:rPr>
              <a:t>hours!</a:t>
            </a:r>
            <a:endParaRPr sz="1400">
              <a:latin typeface="Calibri"/>
              <a:cs typeface="Calibri"/>
            </a:endParaRPr>
          </a:p>
          <a:p>
            <a:pPr marL="473709" indent="-287655" algn="just">
              <a:lnSpc>
                <a:spcPct val="100000"/>
              </a:lnSpc>
              <a:buFont typeface="Arial"/>
              <a:buChar char="•"/>
              <a:tabLst>
                <a:tab pos="474345" algn="l"/>
              </a:tabLst>
            </a:pPr>
            <a:r>
              <a:rPr sz="1400" b="1" spc="-5" dirty="0">
                <a:latin typeface="Calibri"/>
                <a:cs typeface="Calibri"/>
              </a:rPr>
              <a:t>Custard </a:t>
            </a:r>
            <a:r>
              <a:rPr sz="1400" b="1" dirty="0">
                <a:latin typeface="Calibri"/>
                <a:cs typeface="Calibri"/>
              </a:rPr>
              <a:t>and</a:t>
            </a:r>
            <a:r>
              <a:rPr sz="1400" b="1" spc="-80" dirty="0">
                <a:latin typeface="Calibri"/>
                <a:cs typeface="Calibri"/>
              </a:rPr>
              <a:t> </a:t>
            </a:r>
            <a:r>
              <a:rPr sz="1400" b="1" spc="-5" dirty="0">
                <a:latin typeface="Calibri"/>
                <a:cs typeface="Calibri"/>
              </a:rPr>
              <a:t>Rerun</a:t>
            </a:r>
            <a:endParaRPr sz="1400">
              <a:latin typeface="Calibri"/>
              <a:cs typeface="Calibri"/>
            </a:endParaRPr>
          </a:p>
          <a:p>
            <a:pPr marL="930910" marR="106045" lvl="1" indent="-287020">
              <a:lnSpc>
                <a:spcPct val="100000"/>
              </a:lnSpc>
              <a:buFont typeface="Arial"/>
              <a:buChar char="•"/>
              <a:tabLst>
                <a:tab pos="930910" algn="l"/>
                <a:tab pos="931544" algn="l"/>
              </a:tabLst>
            </a:pPr>
            <a:r>
              <a:rPr sz="1400" spc="-20" dirty="0">
                <a:latin typeface="Calibri"/>
                <a:cs typeface="Calibri"/>
              </a:rPr>
              <a:t>Work </a:t>
            </a:r>
            <a:r>
              <a:rPr sz="1400" spc="-10" dirty="0">
                <a:latin typeface="Calibri"/>
                <a:cs typeface="Calibri"/>
              </a:rPr>
              <a:t>through </a:t>
            </a:r>
            <a:r>
              <a:rPr sz="1400" spc="-5" dirty="0">
                <a:latin typeface="Calibri"/>
                <a:cs typeface="Calibri"/>
              </a:rPr>
              <a:t>rerun BEFORE open, right </a:t>
            </a:r>
            <a:r>
              <a:rPr sz="1400" dirty="0">
                <a:latin typeface="Calibri"/>
                <a:cs typeface="Calibri"/>
              </a:rPr>
              <a:t>when </a:t>
            </a:r>
            <a:r>
              <a:rPr sz="1400" spc="-5" dirty="0">
                <a:latin typeface="Calibri"/>
                <a:cs typeface="Calibri"/>
              </a:rPr>
              <a:t>you </a:t>
            </a:r>
            <a:r>
              <a:rPr sz="1400" spc="-10" dirty="0">
                <a:latin typeface="Calibri"/>
                <a:cs typeface="Calibri"/>
              </a:rPr>
              <a:t>first </a:t>
            </a:r>
            <a:r>
              <a:rPr sz="1400" spc="-5" dirty="0">
                <a:latin typeface="Calibri"/>
                <a:cs typeface="Calibri"/>
              </a:rPr>
              <a:t>start running </a:t>
            </a:r>
            <a:r>
              <a:rPr sz="1400" spc="-10" dirty="0">
                <a:latin typeface="Calibri"/>
                <a:cs typeface="Calibri"/>
              </a:rPr>
              <a:t>custard.  </a:t>
            </a:r>
            <a:r>
              <a:rPr sz="1400" spc="-5" dirty="0">
                <a:latin typeface="Calibri"/>
                <a:cs typeface="Calibri"/>
              </a:rPr>
              <a:t>Remove the </a:t>
            </a:r>
            <a:r>
              <a:rPr sz="1400" spc="-10" dirty="0">
                <a:latin typeface="Calibri"/>
                <a:cs typeface="Calibri"/>
              </a:rPr>
              <a:t>rerun </a:t>
            </a:r>
            <a:r>
              <a:rPr sz="1400" spc="-5" dirty="0">
                <a:latin typeface="Calibri"/>
                <a:cs typeface="Calibri"/>
              </a:rPr>
              <a:t>from the cooler </a:t>
            </a:r>
            <a:r>
              <a:rPr sz="1400" dirty="0">
                <a:latin typeface="Calibri"/>
                <a:cs typeface="Calibri"/>
              </a:rPr>
              <a:t>when </a:t>
            </a:r>
            <a:r>
              <a:rPr sz="1400" spc="-5" dirty="0">
                <a:latin typeface="Calibri"/>
                <a:cs typeface="Calibri"/>
              </a:rPr>
              <a:t>starting to </a:t>
            </a:r>
            <a:r>
              <a:rPr sz="1400" spc="-10" dirty="0">
                <a:latin typeface="Calibri"/>
                <a:cs typeface="Calibri"/>
              </a:rPr>
              <a:t>set </a:t>
            </a:r>
            <a:r>
              <a:rPr sz="1400" dirty="0">
                <a:latin typeface="Calibri"/>
                <a:cs typeface="Calibri"/>
              </a:rPr>
              <a:t>up </a:t>
            </a:r>
            <a:r>
              <a:rPr sz="1400" spc="-5" dirty="0">
                <a:latin typeface="Calibri"/>
                <a:cs typeface="Calibri"/>
              </a:rPr>
              <a:t>Coldline </a:t>
            </a:r>
            <a:r>
              <a:rPr sz="1400" dirty="0">
                <a:latin typeface="Calibri"/>
                <a:cs typeface="Calibri"/>
              </a:rPr>
              <a:t>so it melts,  </a:t>
            </a:r>
            <a:r>
              <a:rPr sz="1400" spc="-5" dirty="0">
                <a:latin typeface="Calibri"/>
                <a:cs typeface="Calibri"/>
              </a:rPr>
              <a:t>then </a:t>
            </a:r>
            <a:r>
              <a:rPr sz="1400" dirty="0">
                <a:latin typeface="Calibri"/>
                <a:cs typeface="Calibri"/>
              </a:rPr>
              <a:t>as </a:t>
            </a:r>
            <a:r>
              <a:rPr sz="1400" spc="-5" dirty="0">
                <a:latin typeface="Calibri"/>
                <a:cs typeface="Calibri"/>
              </a:rPr>
              <a:t>soon </a:t>
            </a:r>
            <a:r>
              <a:rPr sz="1400" dirty="0">
                <a:latin typeface="Calibri"/>
                <a:cs typeface="Calibri"/>
              </a:rPr>
              <a:t>as </a:t>
            </a:r>
            <a:r>
              <a:rPr sz="1400" spc="-5" dirty="0">
                <a:latin typeface="Calibri"/>
                <a:cs typeface="Calibri"/>
              </a:rPr>
              <a:t>fresh </a:t>
            </a:r>
            <a:r>
              <a:rPr sz="1400" spc="-10" dirty="0">
                <a:latin typeface="Calibri"/>
                <a:cs typeface="Calibri"/>
              </a:rPr>
              <a:t>custard </a:t>
            </a:r>
            <a:r>
              <a:rPr sz="1400" dirty="0">
                <a:latin typeface="Calibri"/>
                <a:cs typeface="Calibri"/>
              </a:rPr>
              <a:t>is </a:t>
            </a:r>
            <a:r>
              <a:rPr sz="1400" spc="-5" dirty="0">
                <a:latin typeface="Calibri"/>
                <a:cs typeface="Calibri"/>
              </a:rPr>
              <a:t>started, </a:t>
            </a:r>
            <a:r>
              <a:rPr sz="1400" dirty="0">
                <a:latin typeface="Calibri"/>
                <a:cs typeface="Calibri"/>
              </a:rPr>
              <a:t>it is </a:t>
            </a:r>
            <a:r>
              <a:rPr sz="1400" spc="-15" dirty="0">
                <a:latin typeface="Calibri"/>
                <a:cs typeface="Calibri"/>
              </a:rPr>
              <a:t>okay </a:t>
            </a:r>
            <a:r>
              <a:rPr sz="1400" spc="-10" dirty="0">
                <a:latin typeface="Calibri"/>
                <a:cs typeface="Calibri"/>
              </a:rPr>
              <a:t>to </a:t>
            </a:r>
            <a:r>
              <a:rPr sz="1400" spc="-5" dirty="0">
                <a:latin typeface="Calibri"/>
                <a:cs typeface="Calibri"/>
              </a:rPr>
              <a:t>add rerun </a:t>
            </a:r>
            <a:r>
              <a:rPr sz="1400" spc="-10" dirty="0">
                <a:latin typeface="Calibri"/>
                <a:cs typeface="Calibri"/>
              </a:rPr>
              <a:t>to </a:t>
            </a:r>
            <a:r>
              <a:rPr sz="1400" spc="-5" dirty="0">
                <a:latin typeface="Calibri"/>
                <a:cs typeface="Calibri"/>
              </a:rPr>
              <a:t>the</a:t>
            </a:r>
            <a:r>
              <a:rPr sz="1400" spc="75" dirty="0">
                <a:latin typeface="Calibri"/>
                <a:cs typeface="Calibri"/>
              </a:rPr>
              <a:t> </a:t>
            </a:r>
            <a:r>
              <a:rPr sz="1400" spc="-5" dirty="0">
                <a:latin typeface="Calibri"/>
                <a:cs typeface="Calibri"/>
              </a:rPr>
              <a:t>machine.</a:t>
            </a:r>
            <a:endParaRPr sz="1400">
              <a:latin typeface="Calibri"/>
              <a:cs typeface="Calibri"/>
            </a:endParaRPr>
          </a:p>
          <a:p>
            <a:pPr marL="930910" marR="374650" lvl="1" indent="-287020">
              <a:lnSpc>
                <a:spcPct val="100000"/>
              </a:lnSpc>
              <a:buFont typeface="Arial"/>
              <a:buChar char="•"/>
              <a:tabLst>
                <a:tab pos="930910" algn="l"/>
                <a:tab pos="931544" algn="l"/>
              </a:tabLst>
            </a:pPr>
            <a:r>
              <a:rPr sz="1400" spc="-5" dirty="0">
                <a:latin typeface="Calibri"/>
                <a:cs typeface="Calibri"/>
              </a:rPr>
              <a:t>When using rerun, </a:t>
            </a:r>
            <a:r>
              <a:rPr sz="1400" spc="-10" dirty="0">
                <a:latin typeface="Calibri"/>
                <a:cs typeface="Calibri"/>
              </a:rPr>
              <a:t>always </a:t>
            </a:r>
            <a:r>
              <a:rPr sz="1400" spc="-5" dirty="0">
                <a:latin typeface="Calibri"/>
                <a:cs typeface="Calibri"/>
              </a:rPr>
              <a:t>maintain </a:t>
            </a:r>
            <a:r>
              <a:rPr sz="1400" dirty="0">
                <a:latin typeface="Calibri"/>
                <a:cs typeface="Calibri"/>
              </a:rPr>
              <a:t>a </a:t>
            </a:r>
            <a:r>
              <a:rPr sz="1400" spc="-5" dirty="0">
                <a:latin typeface="Calibri"/>
                <a:cs typeface="Calibri"/>
              </a:rPr>
              <a:t>70% fresh </a:t>
            </a:r>
            <a:r>
              <a:rPr sz="1400" spc="-10" dirty="0">
                <a:latin typeface="Calibri"/>
                <a:cs typeface="Calibri"/>
              </a:rPr>
              <a:t>custard </a:t>
            </a:r>
            <a:r>
              <a:rPr sz="1400" spc="-5" dirty="0">
                <a:latin typeface="Calibri"/>
                <a:cs typeface="Calibri"/>
              </a:rPr>
              <a:t>balance </a:t>
            </a:r>
            <a:r>
              <a:rPr sz="1400" spc="-10" dirty="0">
                <a:latin typeface="Calibri"/>
                <a:cs typeface="Calibri"/>
              </a:rPr>
              <a:t>for </a:t>
            </a:r>
            <a:r>
              <a:rPr sz="1400" dirty="0">
                <a:latin typeface="Calibri"/>
                <a:cs typeface="Calibri"/>
              </a:rPr>
              <a:t>a </a:t>
            </a:r>
            <a:r>
              <a:rPr sz="1400" spc="-5" dirty="0">
                <a:latin typeface="Calibri"/>
                <a:cs typeface="Calibri"/>
              </a:rPr>
              <a:t>good  </a:t>
            </a:r>
            <a:r>
              <a:rPr sz="1400" spc="-10" dirty="0">
                <a:latin typeface="Calibri"/>
                <a:cs typeface="Calibri"/>
              </a:rPr>
              <a:t>product.</a:t>
            </a:r>
            <a:endParaRPr sz="1400">
              <a:latin typeface="Calibri"/>
              <a:cs typeface="Calibri"/>
            </a:endParaRPr>
          </a:p>
          <a:p>
            <a:pPr marL="930910" marR="380365" lvl="1" indent="-287020">
              <a:lnSpc>
                <a:spcPct val="100000"/>
              </a:lnSpc>
              <a:buFont typeface="Arial"/>
              <a:buChar char="•"/>
              <a:tabLst>
                <a:tab pos="930910" algn="l"/>
                <a:tab pos="931544" algn="l"/>
              </a:tabLst>
            </a:pPr>
            <a:r>
              <a:rPr sz="1400" dirty="0">
                <a:latin typeface="Calibri"/>
                <a:cs typeface="Calibri"/>
              </a:rPr>
              <a:t>Mix in </a:t>
            </a:r>
            <a:r>
              <a:rPr sz="1400" spc="-5" dirty="0">
                <a:latin typeface="Calibri"/>
                <a:cs typeface="Calibri"/>
              </a:rPr>
              <a:t>fresh </a:t>
            </a:r>
            <a:r>
              <a:rPr sz="1400" spc="-10" dirty="0">
                <a:latin typeface="Calibri"/>
                <a:cs typeface="Calibri"/>
              </a:rPr>
              <a:t>custard </a:t>
            </a:r>
            <a:r>
              <a:rPr sz="1400" spc="-5" dirty="0">
                <a:latin typeface="Calibri"/>
                <a:cs typeface="Calibri"/>
              </a:rPr>
              <a:t>directly </a:t>
            </a:r>
            <a:r>
              <a:rPr sz="1400" spc="-10" dirty="0">
                <a:latin typeface="Calibri"/>
                <a:cs typeface="Calibri"/>
              </a:rPr>
              <a:t>into </a:t>
            </a:r>
            <a:r>
              <a:rPr sz="1400" spc="-5" dirty="0">
                <a:latin typeface="Calibri"/>
                <a:cs typeface="Calibri"/>
              </a:rPr>
              <a:t>the Rerun </a:t>
            </a:r>
            <a:r>
              <a:rPr sz="1400" spc="-10" dirty="0">
                <a:latin typeface="Calibri"/>
                <a:cs typeface="Calibri"/>
              </a:rPr>
              <a:t>to get </a:t>
            </a:r>
            <a:r>
              <a:rPr sz="1400" dirty="0">
                <a:latin typeface="Calibri"/>
                <a:cs typeface="Calibri"/>
              </a:rPr>
              <a:t>a </a:t>
            </a:r>
            <a:r>
              <a:rPr sz="1400" spc="-10" dirty="0">
                <a:latin typeface="Calibri"/>
                <a:cs typeface="Calibri"/>
              </a:rPr>
              <a:t>better </a:t>
            </a:r>
            <a:r>
              <a:rPr sz="1400" spc="-5" dirty="0">
                <a:latin typeface="Calibri"/>
                <a:cs typeface="Calibri"/>
              </a:rPr>
              <a:t>idea of your mix  levels.</a:t>
            </a:r>
            <a:endParaRPr sz="1400">
              <a:latin typeface="Calibri"/>
              <a:cs typeface="Calibri"/>
            </a:endParaRPr>
          </a:p>
          <a:p>
            <a:pPr marL="930910" marR="45085" lvl="1" indent="-287020">
              <a:lnSpc>
                <a:spcPct val="100000"/>
              </a:lnSpc>
              <a:buFont typeface="Arial"/>
              <a:buChar char="•"/>
              <a:tabLst>
                <a:tab pos="930910" algn="l"/>
                <a:tab pos="931544" algn="l"/>
              </a:tabLst>
            </a:pPr>
            <a:r>
              <a:rPr sz="1400" spc="-5" dirty="0">
                <a:latin typeface="Calibri"/>
                <a:cs typeface="Calibri"/>
              </a:rPr>
              <a:t>If you </a:t>
            </a:r>
            <a:r>
              <a:rPr sz="1400" spc="-10" dirty="0">
                <a:latin typeface="Calibri"/>
                <a:cs typeface="Calibri"/>
              </a:rPr>
              <a:t>are </a:t>
            </a:r>
            <a:r>
              <a:rPr sz="1400" spc="-5" dirty="0">
                <a:latin typeface="Calibri"/>
                <a:cs typeface="Calibri"/>
              </a:rPr>
              <a:t>running </a:t>
            </a:r>
            <a:r>
              <a:rPr sz="1400" dirty="0">
                <a:latin typeface="Calibri"/>
                <a:cs typeface="Calibri"/>
              </a:rPr>
              <a:t>low </a:t>
            </a:r>
            <a:r>
              <a:rPr sz="1400" spc="-5" dirty="0">
                <a:latin typeface="Calibri"/>
                <a:cs typeface="Calibri"/>
              </a:rPr>
              <a:t>on fresh </a:t>
            </a:r>
            <a:r>
              <a:rPr sz="1400" spc="-10" dirty="0">
                <a:latin typeface="Calibri"/>
                <a:cs typeface="Calibri"/>
              </a:rPr>
              <a:t>custard, </a:t>
            </a:r>
            <a:r>
              <a:rPr sz="1400" spc="-5" dirty="0">
                <a:latin typeface="Calibri"/>
                <a:cs typeface="Calibri"/>
              </a:rPr>
              <a:t>you can add </a:t>
            </a:r>
            <a:r>
              <a:rPr sz="1400" spc="-10" dirty="0">
                <a:latin typeface="Calibri"/>
                <a:cs typeface="Calibri"/>
              </a:rPr>
              <a:t>approximately </a:t>
            </a:r>
            <a:r>
              <a:rPr sz="1400" spc="-5" dirty="0">
                <a:latin typeface="Calibri"/>
                <a:cs typeface="Calibri"/>
              </a:rPr>
              <a:t>10% milk </a:t>
            </a:r>
            <a:r>
              <a:rPr sz="1400" spc="-10" dirty="0">
                <a:latin typeface="Calibri"/>
                <a:cs typeface="Calibri"/>
              </a:rPr>
              <a:t>to  </a:t>
            </a:r>
            <a:r>
              <a:rPr sz="1400" spc="-5" dirty="0">
                <a:latin typeface="Calibri"/>
                <a:cs typeface="Calibri"/>
              </a:rPr>
              <a:t>the </a:t>
            </a:r>
            <a:r>
              <a:rPr sz="1400" dirty="0">
                <a:latin typeface="Calibri"/>
                <a:cs typeface="Calibri"/>
              </a:rPr>
              <a:t>mix.</a:t>
            </a:r>
            <a:endParaRPr sz="1400">
              <a:latin typeface="Calibri"/>
              <a:cs typeface="Calibri"/>
            </a:endParaRPr>
          </a:p>
          <a:p>
            <a:pPr marL="930910" marR="303530" lvl="1" indent="-287020">
              <a:lnSpc>
                <a:spcPct val="100000"/>
              </a:lnSpc>
              <a:buFont typeface="Arial"/>
              <a:buChar char="•"/>
              <a:tabLst>
                <a:tab pos="930910" algn="l"/>
                <a:tab pos="931544" algn="l"/>
              </a:tabLst>
            </a:pPr>
            <a:r>
              <a:rPr sz="1400" spc="-5" dirty="0">
                <a:latin typeface="Calibri"/>
                <a:cs typeface="Calibri"/>
              </a:rPr>
              <a:t>When not running fresh </a:t>
            </a:r>
            <a:r>
              <a:rPr sz="1400" spc="-10" dirty="0">
                <a:latin typeface="Calibri"/>
                <a:cs typeface="Calibri"/>
              </a:rPr>
              <a:t>custard </a:t>
            </a:r>
            <a:r>
              <a:rPr sz="1400" spc="-5" dirty="0">
                <a:latin typeface="Calibri"/>
                <a:cs typeface="Calibri"/>
              </a:rPr>
              <a:t>and the machine </a:t>
            </a:r>
            <a:r>
              <a:rPr sz="1400" dirty="0">
                <a:latin typeface="Calibri"/>
                <a:cs typeface="Calibri"/>
              </a:rPr>
              <a:t>is </a:t>
            </a:r>
            <a:r>
              <a:rPr sz="1400" spc="-5" dirty="0">
                <a:latin typeface="Calibri"/>
                <a:cs typeface="Calibri"/>
              </a:rPr>
              <a:t>set </a:t>
            </a:r>
            <a:r>
              <a:rPr sz="1400" spc="-10" dirty="0">
                <a:latin typeface="Calibri"/>
                <a:cs typeface="Calibri"/>
              </a:rPr>
              <a:t>to </a:t>
            </a:r>
            <a:r>
              <a:rPr sz="1400" spc="-5" dirty="0">
                <a:latin typeface="Calibri"/>
                <a:cs typeface="Calibri"/>
              </a:rPr>
              <a:t>"chill," be </a:t>
            </a:r>
            <a:r>
              <a:rPr sz="1400" spc="-10" dirty="0">
                <a:latin typeface="Calibri"/>
                <a:cs typeface="Calibri"/>
              </a:rPr>
              <a:t>sure to </a:t>
            </a:r>
            <a:r>
              <a:rPr sz="1400" spc="-10" dirty="0">
                <a:solidFill>
                  <a:srgbClr val="D21F2E"/>
                </a:solidFill>
                <a:latin typeface="Calibri"/>
                <a:cs typeface="Calibri"/>
              </a:rPr>
              <a:t> </a:t>
            </a:r>
            <a:r>
              <a:rPr sz="1400" b="1" spc="-10" dirty="0">
                <a:solidFill>
                  <a:srgbClr val="D21F2E"/>
                </a:solidFill>
                <a:latin typeface="Calibri"/>
                <a:cs typeface="Calibri"/>
              </a:rPr>
              <a:t>CLOSE </a:t>
            </a:r>
            <a:r>
              <a:rPr sz="1400" b="1" dirty="0">
                <a:solidFill>
                  <a:srgbClr val="D21F2E"/>
                </a:solidFill>
                <a:latin typeface="Calibri"/>
                <a:cs typeface="Calibri"/>
              </a:rPr>
              <a:t>the </a:t>
            </a:r>
            <a:r>
              <a:rPr sz="1400" b="1" spc="-10" dirty="0">
                <a:solidFill>
                  <a:srgbClr val="D21F2E"/>
                </a:solidFill>
                <a:latin typeface="Calibri"/>
                <a:cs typeface="Calibri"/>
              </a:rPr>
              <a:t>valve </a:t>
            </a:r>
            <a:r>
              <a:rPr sz="1400" spc="-5" dirty="0">
                <a:latin typeface="Calibri"/>
                <a:cs typeface="Calibri"/>
              </a:rPr>
              <a:t>on top of the machine </a:t>
            </a:r>
            <a:r>
              <a:rPr sz="1400" spc="-10" dirty="0">
                <a:latin typeface="Calibri"/>
                <a:cs typeface="Calibri"/>
              </a:rPr>
              <a:t>to </a:t>
            </a:r>
            <a:r>
              <a:rPr sz="1400" spc="-15" dirty="0">
                <a:latin typeface="Calibri"/>
                <a:cs typeface="Calibri"/>
              </a:rPr>
              <a:t>prevent </a:t>
            </a:r>
            <a:r>
              <a:rPr sz="1400" spc="-10" dirty="0">
                <a:latin typeface="Calibri"/>
                <a:cs typeface="Calibri"/>
              </a:rPr>
              <a:t>custard </a:t>
            </a:r>
            <a:r>
              <a:rPr sz="1400" spc="-5" dirty="0">
                <a:latin typeface="Calibri"/>
                <a:cs typeface="Calibri"/>
              </a:rPr>
              <a:t>running </a:t>
            </a:r>
            <a:r>
              <a:rPr sz="1400" spc="-10" dirty="0">
                <a:latin typeface="Calibri"/>
                <a:cs typeface="Calibri"/>
              </a:rPr>
              <a:t>into </a:t>
            </a:r>
            <a:r>
              <a:rPr sz="1400" spc="-5" dirty="0">
                <a:latin typeface="Calibri"/>
                <a:cs typeface="Calibri"/>
              </a:rPr>
              <a:t>the  barrel and melting the already </a:t>
            </a:r>
            <a:r>
              <a:rPr sz="1400" spc="-15" dirty="0">
                <a:latin typeface="Calibri"/>
                <a:cs typeface="Calibri"/>
              </a:rPr>
              <a:t>frozen</a:t>
            </a:r>
            <a:r>
              <a:rPr sz="1400" spc="40" dirty="0">
                <a:latin typeface="Calibri"/>
                <a:cs typeface="Calibri"/>
              </a:rPr>
              <a:t> </a:t>
            </a:r>
            <a:r>
              <a:rPr sz="1400" spc="-10" dirty="0">
                <a:latin typeface="Calibri"/>
                <a:cs typeface="Calibri"/>
              </a:rPr>
              <a:t>custard.</a:t>
            </a:r>
            <a:endParaRPr sz="1400">
              <a:latin typeface="Calibri"/>
              <a:cs typeface="Calibri"/>
            </a:endParaRPr>
          </a:p>
          <a:p>
            <a:pPr marL="473709" marR="488950" indent="-287020">
              <a:lnSpc>
                <a:spcPct val="100000"/>
              </a:lnSpc>
              <a:spcBef>
                <a:spcPts val="5"/>
              </a:spcBef>
              <a:buFont typeface="Arial"/>
              <a:buChar char="•"/>
              <a:tabLst>
                <a:tab pos="473709" algn="l"/>
                <a:tab pos="474345" algn="l"/>
              </a:tabLst>
            </a:pPr>
            <a:r>
              <a:rPr sz="1400" b="1" spc="-5" dirty="0">
                <a:latin typeface="Calibri"/>
                <a:cs typeface="Calibri"/>
              </a:rPr>
              <a:t>Drive </a:t>
            </a:r>
            <a:r>
              <a:rPr sz="1400" b="1" dirty="0">
                <a:latin typeface="Calibri"/>
                <a:cs typeface="Calibri"/>
              </a:rPr>
              <a:t>Thru </a:t>
            </a:r>
            <a:r>
              <a:rPr sz="1400" b="1" spc="-5" dirty="0">
                <a:latin typeface="Calibri"/>
                <a:cs typeface="Calibri"/>
              </a:rPr>
              <a:t>Lanes: </a:t>
            </a:r>
            <a:r>
              <a:rPr sz="1400" spc="-5" dirty="0">
                <a:latin typeface="Calibri"/>
                <a:cs typeface="Calibri"/>
              </a:rPr>
              <a:t>should </a:t>
            </a:r>
            <a:r>
              <a:rPr sz="1400" spc="-15" dirty="0">
                <a:latin typeface="Calibri"/>
                <a:cs typeface="Calibri"/>
              </a:rPr>
              <a:t>BOTH </a:t>
            </a:r>
            <a:r>
              <a:rPr sz="1400" spc="-5" dirty="0">
                <a:latin typeface="Calibri"/>
                <a:cs typeface="Calibri"/>
              </a:rPr>
              <a:t>remain open </a:t>
            </a:r>
            <a:r>
              <a:rPr sz="1400" spc="-10" dirty="0">
                <a:latin typeface="Calibri"/>
                <a:cs typeface="Calibri"/>
              </a:rPr>
              <a:t>from </a:t>
            </a:r>
            <a:r>
              <a:rPr sz="1400" dirty="0">
                <a:latin typeface="Calibri"/>
                <a:cs typeface="Calibri"/>
              </a:rPr>
              <a:t>11-8, </a:t>
            </a:r>
            <a:r>
              <a:rPr sz="1400" spc="-10" dirty="0">
                <a:latin typeface="Calibri"/>
                <a:cs typeface="Calibri"/>
              </a:rPr>
              <a:t>EVERY </a:t>
            </a:r>
            <a:r>
              <a:rPr sz="1400" spc="-75" dirty="0">
                <a:latin typeface="Calibri"/>
                <a:cs typeface="Calibri"/>
              </a:rPr>
              <a:t>DAY, </a:t>
            </a:r>
            <a:r>
              <a:rPr sz="1400" spc="-5" dirty="0">
                <a:latin typeface="Calibri"/>
                <a:cs typeface="Calibri"/>
              </a:rPr>
              <a:t>unless </a:t>
            </a:r>
            <a:r>
              <a:rPr sz="1400" dirty="0">
                <a:latin typeface="Calibri"/>
                <a:cs typeface="Calibri"/>
              </a:rPr>
              <a:t>with  </a:t>
            </a:r>
            <a:r>
              <a:rPr sz="1400" spc="-10" dirty="0">
                <a:latin typeface="Calibri"/>
                <a:cs typeface="Calibri"/>
              </a:rPr>
              <a:t>spoken </a:t>
            </a:r>
            <a:r>
              <a:rPr sz="1400" dirty="0">
                <a:latin typeface="Calibri"/>
                <a:cs typeface="Calibri"/>
              </a:rPr>
              <a:t>permission </a:t>
            </a:r>
            <a:r>
              <a:rPr sz="1400" spc="-10" dirty="0">
                <a:latin typeface="Calibri"/>
                <a:cs typeface="Calibri"/>
              </a:rPr>
              <a:t>from</a:t>
            </a:r>
            <a:r>
              <a:rPr sz="1400" spc="-50" dirty="0">
                <a:latin typeface="Calibri"/>
                <a:cs typeface="Calibri"/>
              </a:rPr>
              <a:t> </a:t>
            </a:r>
            <a:r>
              <a:rPr sz="1400" dirty="0">
                <a:latin typeface="Calibri"/>
                <a:cs typeface="Calibri"/>
              </a:rPr>
              <a:t>MUM.</a:t>
            </a:r>
            <a:endParaRPr sz="1400">
              <a:latin typeface="Calibri"/>
              <a:cs typeface="Calibri"/>
            </a:endParaRPr>
          </a:p>
          <a:p>
            <a:pPr marL="473709" marR="440055" indent="-287020">
              <a:lnSpc>
                <a:spcPct val="100000"/>
              </a:lnSpc>
              <a:buFont typeface="Arial"/>
              <a:buChar char="•"/>
              <a:tabLst>
                <a:tab pos="473709" algn="l"/>
                <a:tab pos="474345" algn="l"/>
              </a:tabLst>
            </a:pPr>
            <a:r>
              <a:rPr sz="1400" b="1" spc="-5" dirty="0">
                <a:latin typeface="Calibri"/>
                <a:cs typeface="Calibri"/>
              </a:rPr>
              <a:t>Labeling Custard: </a:t>
            </a:r>
            <a:r>
              <a:rPr sz="1400" spc="-10" dirty="0">
                <a:latin typeface="Calibri"/>
                <a:cs typeface="Calibri"/>
              </a:rPr>
              <a:t>Always </a:t>
            </a:r>
            <a:r>
              <a:rPr sz="1400" spc="-5" dirty="0">
                <a:latin typeface="Calibri"/>
                <a:cs typeface="Calibri"/>
              </a:rPr>
              <a:t>mark the </a:t>
            </a:r>
            <a:r>
              <a:rPr sz="1400" dirty="0">
                <a:latin typeface="Calibri"/>
                <a:cs typeface="Calibri"/>
              </a:rPr>
              <a:t>lid </a:t>
            </a:r>
            <a:r>
              <a:rPr sz="1400" spc="-5" dirty="0">
                <a:latin typeface="Calibri"/>
                <a:cs typeface="Calibri"/>
              </a:rPr>
              <a:t>of the 4-dip </a:t>
            </a:r>
            <a:r>
              <a:rPr sz="1400" spc="-10" dirty="0">
                <a:latin typeface="Calibri"/>
                <a:cs typeface="Calibri"/>
              </a:rPr>
              <a:t>cabinet </a:t>
            </a:r>
            <a:r>
              <a:rPr sz="1400" dirty="0">
                <a:latin typeface="Calibri"/>
                <a:cs typeface="Calibri"/>
              </a:rPr>
              <a:t>with </a:t>
            </a:r>
            <a:r>
              <a:rPr sz="1400" spc="-5" dirty="0">
                <a:latin typeface="Calibri"/>
                <a:cs typeface="Calibri"/>
              </a:rPr>
              <a:t>the </a:t>
            </a:r>
            <a:r>
              <a:rPr sz="1400" dirty="0">
                <a:latin typeface="Calibri"/>
                <a:cs typeface="Calibri"/>
              </a:rPr>
              <a:t>time </a:t>
            </a:r>
            <a:r>
              <a:rPr sz="1400" spc="-10" dirty="0">
                <a:latin typeface="Calibri"/>
                <a:cs typeface="Calibri"/>
              </a:rPr>
              <a:t>custard  expires </a:t>
            </a:r>
            <a:r>
              <a:rPr sz="1400" dirty="0">
                <a:latin typeface="Calibri"/>
                <a:cs typeface="Calibri"/>
              </a:rPr>
              <a:t>with a dry </a:t>
            </a:r>
            <a:r>
              <a:rPr sz="1400" spc="-5" dirty="0">
                <a:latin typeface="Calibri"/>
                <a:cs typeface="Calibri"/>
              </a:rPr>
              <a:t>erase</a:t>
            </a:r>
            <a:r>
              <a:rPr sz="1400" spc="-10" dirty="0">
                <a:latin typeface="Calibri"/>
                <a:cs typeface="Calibri"/>
              </a:rPr>
              <a:t> </a:t>
            </a:r>
            <a:r>
              <a:rPr sz="1400" spc="-30" dirty="0">
                <a:latin typeface="Calibri"/>
                <a:cs typeface="Calibri"/>
              </a:rPr>
              <a:t>marker.</a:t>
            </a:r>
            <a:endParaRPr sz="1400">
              <a:latin typeface="Calibri"/>
              <a:cs typeface="Calibri"/>
            </a:endParaRPr>
          </a:p>
          <a:p>
            <a:pPr marL="473709" marR="5080" indent="-287020">
              <a:lnSpc>
                <a:spcPct val="100000"/>
              </a:lnSpc>
              <a:buFont typeface="Arial"/>
              <a:buChar char="•"/>
              <a:tabLst>
                <a:tab pos="473709" algn="l"/>
                <a:tab pos="474345" algn="l"/>
              </a:tabLst>
            </a:pPr>
            <a:r>
              <a:rPr sz="1400" b="1" spc="-5" dirty="0">
                <a:latin typeface="Calibri"/>
                <a:cs typeface="Calibri"/>
              </a:rPr>
              <a:t>Drive </a:t>
            </a:r>
            <a:r>
              <a:rPr sz="1400" b="1" dirty="0">
                <a:latin typeface="Calibri"/>
                <a:cs typeface="Calibri"/>
              </a:rPr>
              <a:t>Thru </a:t>
            </a:r>
            <a:r>
              <a:rPr sz="1400" b="1" spc="-5" dirty="0">
                <a:latin typeface="Calibri"/>
                <a:cs typeface="Calibri"/>
              </a:rPr>
              <a:t>Position: </a:t>
            </a:r>
            <a:r>
              <a:rPr sz="1400" dirty="0">
                <a:latin typeface="Calibri"/>
                <a:cs typeface="Calibri"/>
              </a:rPr>
              <a:t>When </a:t>
            </a:r>
            <a:r>
              <a:rPr sz="1400" spc="-5" dirty="0">
                <a:latin typeface="Calibri"/>
                <a:cs typeface="Calibri"/>
              </a:rPr>
              <a:t>the </a:t>
            </a:r>
            <a:r>
              <a:rPr sz="1400" dirty="0">
                <a:latin typeface="Calibri"/>
                <a:cs typeface="Calibri"/>
              </a:rPr>
              <a:t>Drive </a:t>
            </a:r>
            <a:r>
              <a:rPr sz="1400" spc="-5" dirty="0">
                <a:latin typeface="Calibri"/>
                <a:cs typeface="Calibri"/>
              </a:rPr>
              <a:t>Thru person </a:t>
            </a:r>
            <a:r>
              <a:rPr sz="1400" dirty="0">
                <a:latin typeface="Calibri"/>
                <a:cs typeface="Calibri"/>
              </a:rPr>
              <a:t>is </a:t>
            </a:r>
            <a:r>
              <a:rPr sz="1400" spc="-5" dirty="0">
                <a:latin typeface="Calibri"/>
                <a:cs typeface="Calibri"/>
              </a:rPr>
              <a:t>not doing anything </a:t>
            </a:r>
            <a:r>
              <a:rPr sz="1400" spc="-15" dirty="0">
                <a:latin typeface="Calibri"/>
                <a:cs typeface="Calibri"/>
              </a:rPr>
              <a:t>except </a:t>
            </a:r>
            <a:r>
              <a:rPr sz="1400" spc="-5" dirty="0">
                <a:latin typeface="Calibri"/>
                <a:cs typeface="Calibri"/>
              </a:rPr>
              <a:t>waiting  </a:t>
            </a:r>
            <a:r>
              <a:rPr sz="1400" spc="-10" dirty="0">
                <a:latin typeface="Calibri"/>
                <a:cs typeface="Calibri"/>
              </a:rPr>
              <a:t>for orders, </a:t>
            </a:r>
            <a:r>
              <a:rPr sz="1400" spc="-5" dirty="0">
                <a:latin typeface="Calibri"/>
                <a:cs typeface="Calibri"/>
              </a:rPr>
              <a:t>they should be engaging and talking </a:t>
            </a:r>
            <a:r>
              <a:rPr sz="1400" dirty="0">
                <a:latin typeface="Calibri"/>
                <a:cs typeface="Calibri"/>
              </a:rPr>
              <a:t>with </a:t>
            </a:r>
            <a:r>
              <a:rPr sz="1400" spc="-5" dirty="0">
                <a:latin typeface="Calibri"/>
                <a:cs typeface="Calibri"/>
              </a:rPr>
              <a:t>the person sitting </a:t>
            </a:r>
            <a:r>
              <a:rPr sz="1400" dirty="0">
                <a:latin typeface="Calibri"/>
                <a:cs typeface="Calibri"/>
              </a:rPr>
              <a:t>in </a:t>
            </a:r>
            <a:r>
              <a:rPr sz="1400" spc="-5" dirty="0">
                <a:latin typeface="Calibri"/>
                <a:cs typeface="Calibri"/>
              </a:rPr>
              <a:t>their car </a:t>
            </a:r>
            <a:r>
              <a:rPr sz="1400" spc="-15" dirty="0">
                <a:latin typeface="Calibri"/>
                <a:cs typeface="Calibri"/>
              </a:rPr>
              <a:t>for  </a:t>
            </a:r>
            <a:r>
              <a:rPr sz="1400" spc="-5" dirty="0">
                <a:latin typeface="Calibri"/>
                <a:cs typeface="Calibri"/>
              </a:rPr>
              <a:t>just </a:t>
            </a:r>
            <a:r>
              <a:rPr sz="1400" dirty="0">
                <a:latin typeface="Calibri"/>
                <a:cs typeface="Calibri"/>
              </a:rPr>
              <a:t>a </a:t>
            </a:r>
            <a:r>
              <a:rPr sz="1400" spc="-15" dirty="0">
                <a:latin typeface="Calibri"/>
                <a:cs typeface="Calibri"/>
              </a:rPr>
              <a:t>few </a:t>
            </a:r>
            <a:r>
              <a:rPr sz="1400" spc="-5" dirty="0">
                <a:latin typeface="Calibri"/>
                <a:cs typeface="Calibri"/>
              </a:rPr>
              <a:t>moments of genuine interaction. This </a:t>
            </a:r>
            <a:r>
              <a:rPr sz="1400" spc="-15" dirty="0">
                <a:latin typeface="Calibri"/>
                <a:cs typeface="Calibri"/>
              </a:rPr>
              <a:t>keeps </a:t>
            </a:r>
            <a:r>
              <a:rPr sz="1400" spc="-5" dirty="0">
                <a:latin typeface="Calibri"/>
                <a:cs typeface="Calibri"/>
              </a:rPr>
              <a:t>our </a:t>
            </a:r>
            <a:r>
              <a:rPr sz="1400" spc="-10" dirty="0">
                <a:latin typeface="Calibri"/>
                <a:cs typeface="Calibri"/>
              </a:rPr>
              <a:t>reputation </a:t>
            </a:r>
            <a:r>
              <a:rPr sz="1400" dirty="0">
                <a:latin typeface="Calibri"/>
                <a:cs typeface="Calibri"/>
              </a:rPr>
              <a:t>as </a:t>
            </a:r>
            <a:r>
              <a:rPr sz="1400" spc="-5" dirty="0">
                <a:latin typeface="Calibri"/>
                <a:cs typeface="Calibri"/>
              </a:rPr>
              <a:t>the  Friendliest Place </a:t>
            </a:r>
            <a:r>
              <a:rPr sz="1400" dirty="0">
                <a:latin typeface="Calibri"/>
                <a:cs typeface="Calibri"/>
              </a:rPr>
              <a:t>In</a:t>
            </a:r>
            <a:r>
              <a:rPr sz="1400" spc="-10" dirty="0">
                <a:latin typeface="Calibri"/>
                <a:cs typeface="Calibri"/>
              </a:rPr>
              <a:t> </a:t>
            </a:r>
            <a:r>
              <a:rPr sz="1400" spc="-25" dirty="0">
                <a:latin typeface="Calibri"/>
                <a:cs typeface="Calibri"/>
              </a:rPr>
              <a:t>Town!</a:t>
            </a:r>
            <a:endParaRPr sz="1400">
              <a:latin typeface="Calibri"/>
              <a:cs typeface="Calibri"/>
            </a:endParaRPr>
          </a:p>
          <a:p>
            <a:pPr marL="473709" indent="-287655">
              <a:lnSpc>
                <a:spcPct val="100000"/>
              </a:lnSpc>
              <a:buFont typeface="Arial"/>
              <a:buChar char="•"/>
              <a:tabLst>
                <a:tab pos="473709" algn="l"/>
                <a:tab pos="474345" algn="l"/>
              </a:tabLst>
            </a:pPr>
            <a:r>
              <a:rPr sz="1400" b="1" spc="-5" dirty="0">
                <a:latin typeface="Calibri"/>
                <a:cs typeface="Calibri"/>
              </a:rPr>
              <a:t>Lobby Person: </a:t>
            </a:r>
            <a:r>
              <a:rPr sz="1400" b="1" spc="-10" dirty="0">
                <a:solidFill>
                  <a:srgbClr val="E83752"/>
                </a:solidFill>
                <a:latin typeface="Calibri"/>
                <a:cs typeface="Calibri"/>
              </a:rPr>
              <a:t>Always </a:t>
            </a:r>
            <a:r>
              <a:rPr sz="1400" spc="-15" dirty="0">
                <a:latin typeface="Calibri"/>
                <a:cs typeface="Calibri"/>
              </a:rPr>
              <a:t>have </a:t>
            </a:r>
            <a:r>
              <a:rPr sz="1400" dirty="0">
                <a:latin typeface="Calibri"/>
                <a:cs typeface="Calibri"/>
              </a:rPr>
              <a:t>a </a:t>
            </a:r>
            <a:r>
              <a:rPr sz="1400" spc="-5" dirty="0">
                <a:latin typeface="Calibri"/>
                <a:cs typeface="Calibri"/>
              </a:rPr>
              <a:t>lobby person </a:t>
            </a:r>
            <a:r>
              <a:rPr sz="1400" spc="-10" dirty="0">
                <a:latin typeface="Calibri"/>
                <a:cs typeface="Calibri"/>
              </a:rPr>
              <a:t>dedicated! Write </a:t>
            </a:r>
            <a:r>
              <a:rPr sz="1400" dirty="0">
                <a:latin typeface="Calibri"/>
                <a:cs typeface="Calibri"/>
              </a:rPr>
              <a:t>it </a:t>
            </a:r>
            <a:r>
              <a:rPr sz="1400" spc="-5" dirty="0">
                <a:latin typeface="Calibri"/>
                <a:cs typeface="Calibri"/>
              </a:rPr>
              <a:t>on the lineup</a:t>
            </a:r>
            <a:r>
              <a:rPr sz="1400" spc="60" dirty="0">
                <a:latin typeface="Calibri"/>
                <a:cs typeface="Calibri"/>
              </a:rPr>
              <a:t> </a:t>
            </a:r>
            <a:r>
              <a:rPr sz="1400" spc="-10" dirty="0">
                <a:latin typeface="Calibri"/>
                <a:cs typeface="Calibri"/>
              </a:rPr>
              <a:t>board.</a:t>
            </a:r>
            <a:endParaRPr sz="1400">
              <a:latin typeface="Calibri"/>
              <a:cs typeface="Calibri"/>
            </a:endParaRPr>
          </a:p>
          <a:p>
            <a:pPr marL="473709" indent="-287655">
              <a:lnSpc>
                <a:spcPct val="100000"/>
              </a:lnSpc>
              <a:buFont typeface="Arial"/>
              <a:buChar char="•"/>
              <a:tabLst>
                <a:tab pos="473709" algn="l"/>
                <a:tab pos="474345" algn="l"/>
              </a:tabLst>
            </a:pPr>
            <a:r>
              <a:rPr sz="1400" b="1" spc="-5" dirty="0">
                <a:latin typeface="Calibri"/>
                <a:cs typeface="Calibri"/>
              </a:rPr>
              <a:t>Wiping </a:t>
            </a:r>
            <a:r>
              <a:rPr sz="1400" b="1" spc="-15" dirty="0">
                <a:latin typeface="Calibri"/>
                <a:cs typeface="Calibri"/>
              </a:rPr>
              <a:t>Tables: </a:t>
            </a:r>
            <a:r>
              <a:rPr sz="1400" spc="-10" dirty="0">
                <a:latin typeface="Calibri"/>
                <a:cs typeface="Calibri"/>
              </a:rPr>
              <a:t>Always </a:t>
            </a:r>
            <a:r>
              <a:rPr sz="1400" spc="-5" dirty="0">
                <a:latin typeface="Calibri"/>
                <a:cs typeface="Calibri"/>
              </a:rPr>
              <a:t>use </a:t>
            </a:r>
            <a:r>
              <a:rPr sz="1400" dirty="0">
                <a:latin typeface="Calibri"/>
                <a:cs typeface="Calibri"/>
              </a:rPr>
              <a:t>a </a:t>
            </a:r>
            <a:r>
              <a:rPr sz="1400" spc="-10" dirty="0">
                <a:latin typeface="Calibri"/>
                <a:cs typeface="Calibri"/>
              </a:rPr>
              <a:t>red </a:t>
            </a:r>
            <a:r>
              <a:rPr sz="1400" spc="-15" dirty="0">
                <a:latin typeface="Calibri"/>
                <a:cs typeface="Calibri"/>
              </a:rPr>
              <a:t>basket </a:t>
            </a:r>
            <a:r>
              <a:rPr sz="1400" spc="-10" dirty="0">
                <a:latin typeface="Calibri"/>
                <a:cs typeface="Calibri"/>
              </a:rPr>
              <a:t>to </a:t>
            </a:r>
            <a:r>
              <a:rPr sz="1400" spc="-15" dirty="0">
                <a:latin typeface="Calibri"/>
                <a:cs typeface="Calibri"/>
              </a:rPr>
              <a:t>prevent </a:t>
            </a:r>
            <a:r>
              <a:rPr sz="1400" spc="-5" dirty="0">
                <a:latin typeface="Calibri"/>
                <a:cs typeface="Calibri"/>
              </a:rPr>
              <a:t>debris from falling </a:t>
            </a:r>
            <a:r>
              <a:rPr sz="1400" spc="-10" dirty="0">
                <a:latin typeface="Calibri"/>
                <a:cs typeface="Calibri"/>
              </a:rPr>
              <a:t>to </a:t>
            </a:r>
            <a:r>
              <a:rPr sz="1400" spc="-5" dirty="0">
                <a:latin typeface="Calibri"/>
                <a:cs typeface="Calibri"/>
              </a:rPr>
              <a:t>the</a:t>
            </a:r>
            <a:r>
              <a:rPr sz="1400" spc="110" dirty="0">
                <a:latin typeface="Calibri"/>
                <a:cs typeface="Calibri"/>
              </a:rPr>
              <a:t> </a:t>
            </a:r>
            <a:r>
              <a:rPr sz="1400" spc="-5" dirty="0">
                <a:latin typeface="Calibri"/>
                <a:cs typeface="Calibri"/>
              </a:rPr>
              <a:t>floor</a:t>
            </a:r>
            <a:endParaRPr sz="14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6</a:t>
            </a:fld>
            <a:endParaRPr spc="1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16967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684009" cy="7319953"/>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Cold</a:t>
            </a:r>
            <a:r>
              <a:rPr sz="1800" b="1" spc="-45" dirty="0">
                <a:latin typeface="Calibri"/>
                <a:cs typeface="Calibri"/>
              </a:rPr>
              <a:t> </a:t>
            </a:r>
            <a:r>
              <a:rPr sz="1800" b="1" spc="-5" dirty="0">
                <a:latin typeface="Calibri"/>
                <a:cs typeface="Calibri"/>
              </a:rPr>
              <a:t>Line</a:t>
            </a:r>
            <a:endParaRPr sz="1800" dirty="0">
              <a:latin typeface="Calibri"/>
              <a:cs typeface="Calibri"/>
            </a:endParaRPr>
          </a:p>
          <a:p>
            <a:pPr>
              <a:lnSpc>
                <a:spcPct val="100000"/>
              </a:lnSpc>
              <a:spcBef>
                <a:spcPts val="55"/>
              </a:spcBef>
            </a:pPr>
            <a:endParaRPr sz="2100" dirty="0">
              <a:latin typeface="Calibri"/>
              <a:cs typeface="Calibri"/>
            </a:endParaRPr>
          </a:p>
          <a:p>
            <a:pPr algn="ctr"/>
            <a:r>
              <a:rPr lang="en-US" sz="1400" b="1" dirty="0"/>
              <a:t>Tired of waiting for slow credit/debit card processing?</a:t>
            </a:r>
          </a:p>
          <a:p>
            <a:pPr algn="ctr"/>
            <a:endParaRPr lang="en-US" sz="800" dirty="0"/>
          </a:p>
          <a:p>
            <a:pPr algn="ctr"/>
            <a:r>
              <a:rPr lang="en-US" sz="1400" b="1" dirty="0">
                <a:solidFill>
                  <a:srgbClr val="C00000"/>
                </a:solidFill>
              </a:rPr>
              <a:t>Try Tap and Pay! </a:t>
            </a:r>
          </a:p>
          <a:p>
            <a:pPr algn="ctr"/>
            <a:endParaRPr lang="en-US" sz="800" dirty="0"/>
          </a:p>
          <a:p>
            <a:pPr algn="ctr"/>
            <a:r>
              <a:rPr lang="en-US" sz="1400" dirty="0"/>
              <a:t>Simply look for the wireless logo on the front or back of each card handed to you! This speeds up the average transaction by 5-10 seconds or more! </a:t>
            </a:r>
            <a:endParaRPr lang="en-US" sz="1400" b="1" dirty="0"/>
          </a:p>
          <a:p>
            <a:pPr algn="ctr"/>
            <a:endParaRPr lang="en-US" sz="1400" b="1" dirty="0"/>
          </a:p>
          <a:p>
            <a:pPr algn="ctr"/>
            <a:r>
              <a:rPr lang="en-US" sz="1400" b="1" dirty="0"/>
              <a:t>Did you know…..?</a:t>
            </a:r>
          </a:p>
          <a:p>
            <a:pPr algn="ctr"/>
            <a:endParaRPr lang="en-US" sz="900" b="1" i="1" dirty="0"/>
          </a:p>
          <a:p>
            <a:pPr algn="ctr"/>
            <a:r>
              <a:rPr lang="en-US" sz="1400" b="1" i="1" dirty="0"/>
              <a:t>82% of all payments are card or mobile payments and this number is growing each year! </a:t>
            </a:r>
          </a:p>
          <a:p>
            <a:pPr algn="ctr"/>
            <a:endParaRPr lang="en-US" sz="900" dirty="0"/>
          </a:p>
          <a:p>
            <a:pPr algn="ctr"/>
            <a:r>
              <a:rPr lang="en-US" sz="1400" b="1" dirty="0">
                <a:solidFill>
                  <a:srgbClr val="C00000"/>
                </a:solidFill>
              </a:rPr>
              <a:t>Speed up your Line! </a:t>
            </a:r>
          </a:p>
          <a:p>
            <a:endParaRPr lang="en-US" sz="900" dirty="0"/>
          </a:p>
          <a:p>
            <a:pPr marL="342900" indent="-342900">
              <a:buAutoNum type="arabicPeriod"/>
            </a:pPr>
            <a:r>
              <a:rPr lang="en-US" sz="1400" dirty="0"/>
              <a:t>As the vehicle is approaching the window, hit the “Credit Card” button. </a:t>
            </a:r>
          </a:p>
          <a:p>
            <a:pPr marL="342900" indent="-342900">
              <a:buAutoNum type="arabicPeriod"/>
            </a:pPr>
            <a:r>
              <a:rPr lang="en-US" sz="1400" dirty="0"/>
              <a:t>If the guest hands you a card, hit “Done”. </a:t>
            </a:r>
          </a:p>
          <a:p>
            <a:pPr marL="342900" indent="-342900">
              <a:buFontTx/>
              <a:buAutoNum type="arabicPeriod"/>
            </a:pPr>
            <a:r>
              <a:rPr lang="en-US" sz="1400" dirty="0"/>
              <a:t>Look for the wireless Tap and Pay logo, tap the card on the blue screen and listen for an audible noise that it has been accepted. That’s it!  </a:t>
            </a:r>
          </a:p>
          <a:p>
            <a:pPr marL="342900" indent="-342900">
              <a:buAutoNum type="arabicPeriod"/>
            </a:pPr>
            <a:r>
              <a:rPr lang="en-US" sz="1400" dirty="0"/>
              <a:t>If the guest hands you cash, hit “Cancel” and go to the Cash Tender screen. </a:t>
            </a:r>
          </a:p>
          <a:p>
            <a:pPr marL="342900" indent="-342900">
              <a:buAutoNum type="arabicPeriod"/>
            </a:pPr>
            <a:endParaRPr lang="en-US" sz="1400" dirty="0"/>
          </a:p>
          <a:p>
            <a:pPr algn="ctr"/>
            <a:r>
              <a:rPr lang="en-US" sz="1400" dirty="0"/>
              <a:t>You can use this method at the Register as well! Simply look to see if the guest is reaching for a card or cash and anticipate the corresponding button that you need to use. If you see the wireless logo, feel free to “coach the guest” that we have Tap and Pay available to use!</a:t>
            </a:r>
          </a:p>
          <a:p>
            <a:pPr algn="ctr"/>
            <a:endParaRPr lang="en-US" sz="1400" dirty="0"/>
          </a:p>
          <a:p>
            <a:pPr algn="ctr"/>
            <a:endParaRPr lang="en-US" sz="1400" b="1" dirty="0"/>
          </a:p>
          <a:p>
            <a:pPr algn="ctr"/>
            <a:r>
              <a:rPr lang="en-US" sz="1400" b="1" dirty="0"/>
              <a:t>Delivery Order Best Practices</a:t>
            </a:r>
          </a:p>
          <a:p>
            <a:pPr algn="ctr"/>
            <a:endParaRPr lang="en-US" sz="14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i="0" u="none" strike="noStrike" kern="1200" cap="none" spc="0" normalizeH="0" baseline="0" noProof="0" dirty="0">
                <a:ln>
                  <a:noFill/>
                </a:ln>
                <a:solidFill>
                  <a:srgbClr val="000000"/>
                </a:solidFill>
                <a:effectLst/>
                <a:uLnTx/>
                <a:uFillTx/>
                <a:latin typeface="Calibri"/>
                <a:ea typeface="+mn-ea"/>
                <a:cs typeface="Calibri"/>
              </a:rPr>
              <a:t>Never let an order go out that has been sitting on the counter for an excessive amount of time. Always remake the order and request credit when this occurs.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i="0" u="none" strike="noStrike" kern="1200" cap="none" spc="0" normalizeH="0" baseline="0" noProof="0" dirty="0">
                <a:ln>
                  <a:noFill/>
                </a:ln>
                <a:solidFill>
                  <a:srgbClr val="000000"/>
                </a:solidFill>
                <a:effectLst/>
                <a:uLnTx/>
                <a:uFillTx/>
                <a:latin typeface="Calibri"/>
                <a:ea typeface="+mn-ea"/>
                <a:cs typeface="Calibri"/>
              </a:rPr>
              <a:t>Keep Custard in the freezer until the driver is there for pickup.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i="0" u="none" strike="noStrike" kern="1200" cap="none" spc="0" normalizeH="0" baseline="0" noProof="0" dirty="0">
                <a:ln>
                  <a:noFill/>
                </a:ln>
                <a:solidFill>
                  <a:srgbClr val="000000"/>
                </a:solidFill>
                <a:effectLst/>
                <a:uLnTx/>
                <a:uFillTx/>
                <a:latin typeface="Calibri"/>
                <a:ea typeface="+mn-ea"/>
                <a:cs typeface="Calibri"/>
              </a:rPr>
              <a:t>Highlight custard and condiments requested on the receipt so we don’t forget to grab it when the food is being handed out to the driver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i="0" u="none" strike="noStrike" kern="1200" cap="none" spc="0" normalizeH="0" baseline="0" noProof="0" dirty="0">
                <a:ln>
                  <a:noFill/>
                </a:ln>
                <a:solidFill>
                  <a:srgbClr val="000000"/>
                </a:solidFill>
                <a:effectLst/>
                <a:uLnTx/>
                <a:uFillTx/>
                <a:latin typeface="Calibri"/>
                <a:ea typeface="+mn-ea"/>
                <a:cs typeface="Calibri"/>
              </a:rPr>
              <a:t>Slow down and double check the bag versus the receipt. We typically will not be able to fix delivery mistakes like we do with in store orders!</a:t>
            </a:r>
          </a:p>
          <a:p>
            <a:pPr algn="ctr"/>
            <a:endParaRPr lang="en-US" sz="1400"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7</a:t>
            </a:fld>
            <a:endParaRPr spc="10" dirty="0"/>
          </a:p>
        </p:txBody>
      </p:sp>
    </p:spTree>
    <p:extLst>
      <p:ext uri="{BB962C8B-B14F-4D97-AF65-F5344CB8AC3E}">
        <p14:creationId xmlns:p14="http://schemas.microsoft.com/office/powerpoint/2010/main" val="142721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169670"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23494" y="730707"/>
            <a:ext cx="6882130" cy="7304564"/>
          </a:xfrm>
          <a:prstGeom prst="rect">
            <a:avLst/>
          </a:prstGeom>
        </p:spPr>
        <p:txBody>
          <a:bodyPr vert="horz" wrap="square" lIns="0" tIns="12700" rIns="0" bIns="0" rtlCol="0">
            <a:spAutoFit/>
          </a:bodyPr>
          <a:lstStyle/>
          <a:p>
            <a:pPr marL="508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spc="-5" dirty="0">
                <a:latin typeface="Calibri"/>
                <a:cs typeface="Calibri"/>
              </a:rPr>
              <a:t>Cold</a:t>
            </a:r>
            <a:r>
              <a:rPr sz="1800" b="1" spc="-45" dirty="0">
                <a:latin typeface="Calibri"/>
                <a:cs typeface="Calibri"/>
              </a:rPr>
              <a:t> </a:t>
            </a:r>
            <a:r>
              <a:rPr sz="1800" b="1" spc="-5" dirty="0">
                <a:latin typeface="Calibri"/>
                <a:cs typeface="Calibri"/>
              </a:rPr>
              <a:t>Line</a:t>
            </a:r>
            <a:endParaRPr sz="1800" dirty="0">
              <a:latin typeface="Calibri"/>
              <a:cs typeface="Calibri"/>
            </a:endParaRPr>
          </a:p>
          <a:p>
            <a:pPr>
              <a:lnSpc>
                <a:spcPct val="100000"/>
              </a:lnSpc>
              <a:spcBef>
                <a:spcPts val="55"/>
              </a:spcBef>
            </a:pPr>
            <a:endParaRPr sz="2100" dirty="0">
              <a:latin typeface="Calibri"/>
              <a:cs typeface="Calibri"/>
            </a:endParaRPr>
          </a:p>
          <a:p>
            <a:pPr marL="511809" indent="-287655">
              <a:lnSpc>
                <a:spcPct val="100000"/>
              </a:lnSpc>
              <a:buFont typeface="Arial"/>
              <a:buChar char="•"/>
              <a:tabLst>
                <a:tab pos="511809" algn="l"/>
                <a:tab pos="512445" algn="l"/>
              </a:tabLst>
            </a:pPr>
            <a:r>
              <a:rPr sz="1400" b="1" dirty="0">
                <a:latin typeface="Calibri"/>
                <a:cs typeface="Calibri"/>
              </a:rPr>
              <a:t>Bananas </a:t>
            </a:r>
            <a:r>
              <a:rPr sz="1400" spc="-5" dirty="0">
                <a:latin typeface="Calibri"/>
                <a:cs typeface="Calibri"/>
              </a:rPr>
              <a:t>should be </a:t>
            </a:r>
            <a:r>
              <a:rPr sz="1400" spc="-15" dirty="0">
                <a:latin typeface="Calibri"/>
                <a:cs typeface="Calibri"/>
              </a:rPr>
              <a:t>kept </a:t>
            </a:r>
            <a:r>
              <a:rPr sz="1400" dirty="0">
                <a:latin typeface="Calibri"/>
                <a:cs typeface="Calibri"/>
              </a:rPr>
              <a:t>on a </a:t>
            </a:r>
            <a:r>
              <a:rPr sz="1400" spc="-5" dirty="0">
                <a:latin typeface="Calibri"/>
                <a:cs typeface="Calibri"/>
              </a:rPr>
              <a:t>clear </a:t>
            </a:r>
            <a:r>
              <a:rPr sz="1400" spc="-10" dirty="0">
                <a:latin typeface="Calibri"/>
                <a:cs typeface="Calibri"/>
              </a:rPr>
              <a:t>container </a:t>
            </a:r>
            <a:r>
              <a:rPr sz="1400" dirty="0">
                <a:latin typeface="Calibri"/>
                <a:cs typeface="Calibri"/>
              </a:rPr>
              <a:t>on </a:t>
            </a:r>
            <a:r>
              <a:rPr sz="1400" spc="-5" dirty="0">
                <a:latin typeface="Calibri"/>
                <a:cs typeface="Calibri"/>
              </a:rPr>
              <a:t>the</a:t>
            </a:r>
            <a:r>
              <a:rPr sz="1400" spc="-20" dirty="0">
                <a:latin typeface="Calibri"/>
                <a:cs typeface="Calibri"/>
              </a:rPr>
              <a:t> </a:t>
            </a:r>
            <a:r>
              <a:rPr sz="1400" spc="-30" dirty="0">
                <a:latin typeface="Calibri"/>
                <a:cs typeface="Calibri"/>
              </a:rPr>
              <a:t>counter.</a:t>
            </a:r>
            <a:endParaRPr sz="1400" dirty="0">
              <a:latin typeface="Calibri"/>
              <a:cs typeface="Calibri"/>
            </a:endParaRPr>
          </a:p>
          <a:p>
            <a:pPr marL="511809" marR="258445" indent="-287020">
              <a:lnSpc>
                <a:spcPct val="100000"/>
              </a:lnSpc>
              <a:spcBef>
                <a:spcPts val="5"/>
              </a:spcBef>
              <a:buFont typeface="Arial"/>
              <a:buChar char="•"/>
              <a:tabLst>
                <a:tab pos="511809" algn="l"/>
                <a:tab pos="512445" algn="l"/>
              </a:tabLst>
            </a:pPr>
            <a:r>
              <a:rPr sz="1400" b="1" dirty="0">
                <a:latin typeface="Calibri"/>
                <a:cs typeface="Calibri"/>
              </a:rPr>
              <a:t>Cherry sauce bottle: </a:t>
            </a:r>
            <a:r>
              <a:rPr sz="1400" spc="-10" dirty="0">
                <a:latin typeface="Calibri"/>
                <a:cs typeface="Calibri"/>
              </a:rPr>
              <a:t>Remove </a:t>
            </a:r>
            <a:r>
              <a:rPr sz="1400" spc="-5" dirty="0">
                <a:latin typeface="Calibri"/>
                <a:cs typeface="Calibri"/>
              </a:rPr>
              <a:t>the </a:t>
            </a:r>
            <a:r>
              <a:rPr sz="1400" dirty="0">
                <a:latin typeface="Calibri"/>
                <a:cs typeface="Calibri"/>
              </a:rPr>
              <a:t>yellow </a:t>
            </a:r>
            <a:r>
              <a:rPr sz="1400" spc="-5" dirty="0">
                <a:latin typeface="Calibri"/>
                <a:cs typeface="Calibri"/>
              </a:rPr>
              <a:t>rubber piece </a:t>
            </a:r>
            <a:r>
              <a:rPr sz="1400" dirty="0">
                <a:latin typeface="Calibri"/>
                <a:cs typeface="Calibri"/>
              </a:rPr>
              <a:t>in </a:t>
            </a:r>
            <a:r>
              <a:rPr sz="1400" spc="-5" dirty="0">
                <a:latin typeface="Calibri"/>
                <a:cs typeface="Calibri"/>
              </a:rPr>
              <a:t>the </a:t>
            </a:r>
            <a:r>
              <a:rPr sz="1400" dirty="0">
                <a:latin typeface="Calibri"/>
                <a:cs typeface="Calibri"/>
              </a:rPr>
              <a:t>middle </a:t>
            </a:r>
            <a:r>
              <a:rPr sz="1400" spc="-5" dirty="0">
                <a:latin typeface="Calibri"/>
                <a:cs typeface="Calibri"/>
              </a:rPr>
              <a:t>of the cap so the  sauce can be portioned</a:t>
            </a:r>
            <a:r>
              <a:rPr sz="1400" dirty="0">
                <a:latin typeface="Calibri"/>
                <a:cs typeface="Calibri"/>
              </a:rPr>
              <a:t> </a:t>
            </a:r>
            <a:r>
              <a:rPr sz="1400" spc="-15" dirty="0">
                <a:latin typeface="Calibri"/>
                <a:cs typeface="Calibri"/>
              </a:rPr>
              <a:t>easily.</a:t>
            </a:r>
            <a:endParaRPr sz="1400" dirty="0">
              <a:latin typeface="Calibri"/>
              <a:cs typeface="Calibri"/>
            </a:endParaRPr>
          </a:p>
          <a:p>
            <a:pPr marL="511809" marR="464184" indent="-287020">
              <a:lnSpc>
                <a:spcPct val="100000"/>
              </a:lnSpc>
              <a:buFont typeface="Arial"/>
              <a:buChar char="•"/>
              <a:tabLst>
                <a:tab pos="511809" algn="l"/>
                <a:tab pos="512445" algn="l"/>
              </a:tabLst>
            </a:pPr>
            <a:r>
              <a:rPr sz="1400" b="1" spc="-5" dirty="0">
                <a:latin typeface="Calibri"/>
                <a:cs typeface="Calibri"/>
              </a:rPr>
              <a:t>Portioning Custard </a:t>
            </a:r>
            <a:r>
              <a:rPr sz="1400" b="1" spc="-15" dirty="0">
                <a:latin typeface="Calibri"/>
                <a:cs typeface="Calibri"/>
              </a:rPr>
              <a:t>Toppings: </a:t>
            </a:r>
            <a:r>
              <a:rPr sz="1400" spc="-5" dirty="0">
                <a:latin typeface="Calibri"/>
                <a:cs typeface="Calibri"/>
              </a:rPr>
              <a:t>Put </a:t>
            </a:r>
            <a:r>
              <a:rPr sz="1400" spc="-10" dirty="0">
                <a:latin typeface="Calibri"/>
                <a:cs typeface="Calibri"/>
              </a:rPr>
              <a:t>butterfingers, </a:t>
            </a:r>
            <a:r>
              <a:rPr sz="1400" spc="-15" dirty="0">
                <a:latin typeface="Calibri"/>
                <a:cs typeface="Calibri"/>
              </a:rPr>
              <a:t>snickers </a:t>
            </a:r>
            <a:r>
              <a:rPr sz="1400" spc="-5" dirty="0">
                <a:latin typeface="Calibri"/>
                <a:cs typeface="Calibri"/>
              </a:rPr>
              <a:t>and heath </a:t>
            </a:r>
            <a:r>
              <a:rPr sz="1400" dirty="0">
                <a:latin typeface="Calibri"/>
                <a:cs typeface="Calibri"/>
              </a:rPr>
              <a:t>in 2 </a:t>
            </a:r>
            <a:r>
              <a:rPr sz="1400" spc="-15" dirty="0">
                <a:latin typeface="Calibri"/>
                <a:cs typeface="Calibri"/>
              </a:rPr>
              <a:t>oz </a:t>
            </a:r>
            <a:r>
              <a:rPr sz="1400" spc="-5" dirty="0">
                <a:latin typeface="Calibri"/>
                <a:cs typeface="Calibri"/>
              </a:rPr>
              <a:t>portion  </a:t>
            </a:r>
            <a:r>
              <a:rPr sz="1400" spc="-10" dirty="0">
                <a:latin typeface="Calibri"/>
                <a:cs typeface="Calibri"/>
              </a:rPr>
              <a:t>cups. </a:t>
            </a:r>
            <a:r>
              <a:rPr sz="1400" spc="-5" dirty="0">
                <a:latin typeface="Calibri"/>
                <a:cs typeface="Calibri"/>
              </a:rPr>
              <a:t>This </a:t>
            </a:r>
            <a:r>
              <a:rPr sz="1400" spc="-15" dirty="0">
                <a:latin typeface="Calibri"/>
                <a:cs typeface="Calibri"/>
              </a:rPr>
              <a:t>keep </a:t>
            </a:r>
            <a:r>
              <a:rPr sz="1400" spc="-5" dirty="0">
                <a:latin typeface="Calibri"/>
                <a:cs typeface="Calibri"/>
              </a:rPr>
              <a:t>them </a:t>
            </a:r>
            <a:r>
              <a:rPr sz="1400" spc="-10" dirty="0">
                <a:latin typeface="Calibri"/>
                <a:cs typeface="Calibri"/>
              </a:rPr>
              <a:t>from </a:t>
            </a:r>
            <a:r>
              <a:rPr sz="1400" spc="-5" dirty="0">
                <a:latin typeface="Calibri"/>
                <a:cs typeface="Calibri"/>
              </a:rPr>
              <a:t>clumping</a:t>
            </a:r>
            <a:r>
              <a:rPr sz="1400" spc="35" dirty="0">
                <a:latin typeface="Calibri"/>
                <a:cs typeface="Calibri"/>
              </a:rPr>
              <a:t> </a:t>
            </a:r>
            <a:r>
              <a:rPr sz="1400" spc="-25" dirty="0">
                <a:latin typeface="Calibri"/>
                <a:cs typeface="Calibri"/>
              </a:rPr>
              <a:t>together.</a:t>
            </a:r>
            <a:endParaRPr sz="1400" dirty="0">
              <a:latin typeface="Calibri"/>
              <a:cs typeface="Calibri"/>
            </a:endParaRPr>
          </a:p>
          <a:p>
            <a:pPr marL="511809" marR="195580" indent="-287020">
              <a:lnSpc>
                <a:spcPct val="100000"/>
              </a:lnSpc>
              <a:buFont typeface="Arial"/>
              <a:buChar char="•"/>
              <a:tabLst>
                <a:tab pos="511809" algn="l"/>
                <a:tab pos="512445" algn="l"/>
              </a:tabLst>
            </a:pPr>
            <a:r>
              <a:rPr sz="1400" b="1" spc="-10" dirty="0">
                <a:latin typeface="Calibri"/>
                <a:cs typeface="Calibri"/>
              </a:rPr>
              <a:t>Syrups </a:t>
            </a:r>
            <a:r>
              <a:rPr sz="1400" b="1" dirty="0">
                <a:latin typeface="Calibri"/>
                <a:cs typeface="Calibri"/>
              </a:rPr>
              <a:t>and Whipped </a:t>
            </a:r>
            <a:r>
              <a:rPr sz="1400" b="1" spc="-5" dirty="0">
                <a:latin typeface="Calibri"/>
                <a:cs typeface="Calibri"/>
              </a:rPr>
              <a:t>Cream Can: </a:t>
            </a:r>
            <a:r>
              <a:rPr sz="1400" spc="-5" dirty="0">
                <a:latin typeface="Calibri"/>
                <a:cs typeface="Calibri"/>
              </a:rPr>
              <a:t>Place </a:t>
            </a:r>
            <a:r>
              <a:rPr sz="1400" dirty="0">
                <a:latin typeface="Calibri"/>
                <a:cs typeface="Calibri"/>
              </a:rPr>
              <a:t>malt </a:t>
            </a:r>
            <a:r>
              <a:rPr sz="1400" spc="-5" dirty="0">
                <a:latin typeface="Calibri"/>
                <a:cs typeface="Calibri"/>
              </a:rPr>
              <a:t>syrup, banana syrup and whipped cream  </a:t>
            </a:r>
            <a:r>
              <a:rPr sz="1400" spc="-10" dirty="0">
                <a:latin typeface="Calibri"/>
                <a:cs typeface="Calibri"/>
              </a:rPr>
              <a:t>into </a:t>
            </a:r>
            <a:r>
              <a:rPr sz="1400" dirty="0">
                <a:latin typeface="Calibri"/>
                <a:cs typeface="Calibri"/>
              </a:rPr>
              <a:t>a </a:t>
            </a:r>
            <a:r>
              <a:rPr sz="1400" spc="-10" dirty="0">
                <a:latin typeface="Calibri"/>
                <a:cs typeface="Calibri"/>
              </a:rPr>
              <a:t>metal </a:t>
            </a:r>
            <a:r>
              <a:rPr sz="1400" spc="5" dirty="0">
                <a:latin typeface="Calibri"/>
                <a:cs typeface="Calibri"/>
              </a:rPr>
              <a:t>6</a:t>
            </a:r>
            <a:r>
              <a:rPr sz="1350" spc="7" baseline="24691" dirty="0">
                <a:latin typeface="Calibri"/>
                <a:cs typeface="Calibri"/>
              </a:rPr>
              <a:t>th </a:t>
            </a:r>
            <a:r>
              <a:rPr sz="1400" spc="-5" dirty="0">
                <a:latin typeface="Calibri"/>
                <a:cs typeface="Calibri"/>
              </a:rPr>
              <a:t>pan </a:t>
            </a:r>
            <a:r>
              <a:rPr sz="1400" dirty="0">
                <a:latin typeface="Calibri"/>
                <a:cs typeface="Calibri"/>
              </a:rPr>
              <a:t>in the </a:t>
            </a:r>
            <a:r>
              <a:rPr sz="1400" spc="-10" dirty="0">
                <a:latin typeface="Calibri"/>
                <a:cs typeface="Calibri"/>
              </a:rPr>
              <a:t>custard </a:t>
            </a:r>
            <a:r>
              <a:rPr sz="1400" spc="-5" dirty="0">
                <a:latin typeface="Calibri"/>
                <a:cs typeface="Calibri"/>
              </a:rPr>
              <a:t>rail </a:t>
            </a:r>
            <a:r>
              <a:rPr sz="1400" spc="-10" dirty="0">
                <a:latin typeface="Calibri"/>
                <a:cs typeface="Calibri"/>
              </a:rPr>
              <a:t>to </a:t>
            </a:r>
            <a:r>
              <a:rPr sz="1400" spc="-15" dirty="0">
                <a:latin typeface="Calibri"/>
                <a:cs typeface="Calibri"/>
              </a:rPr>
              <a:t>keep </a:t>
            </a:r>
            <a:r>
              <a:rPr sz="1400" spc="-10" dirty="0">
                <a:latin typeface="Calibri"/>
                <a:cs typeface="Calibri"/>
              </a:rPr>
              <a:t>entire </a:t>
            </a:r>
            <a:r>
              <a:rPr sz="1400" spc="-5" dirty="0">
                <a:latin typeface="Calibri"/>
                <a:cs typeface="Calibri"/>
              </a:rPr>
              <a:t>rail </a:t>
            </a:r>
            <a:r>
              <a:rPr sz="1400" spc="-10" dirty="0">
                <a:latin typeface="Calibri"/>
                <a:cs typeface="Calibri"/>
              </a:rPr>
              <a:t>at proper</a:t>
            </a:r>
            <a:r>
              <a:rPr sz="1400" spc="30" dirty="0">
                <a:latin typeface="Calibri"/>
                <a:cs typeface="Calibri"/>
              </a:rPr>
              <a:t> </a:t>
            </a:r>
            <a:r>
              <a:rPr sz="1400" spc="-10" dirty="0">
                <a:latin typeface="Calibri"/>
                <a:cs typeface="Calibri"/>
              </a:rPr>
              <a:t>temperature.</a:t>
            </a:r>
            <a:endParaRPr sz="1400" dirty="0">
              <a:latin typeface="Calibri"/>
              <a:cs typeface="Calibri"/>
            </a:endParaRPr>
          </a:p>
          <a:p>
            <a:pPr marL="511809" marR="213995" indent="-287020">
              <a:lnSpc>
                <a:spcPct val="100000"/>
              </a:lnSpc>
              <a:buFont typeface="Arial"/>
              <a:buChar char="•"/>
              <a:tabLst>
                <a:tab pos="511809" algn="l"/>
                <a:tab pos="512445" algn="l"/>
              </a:tabLst>
            </a:pPr>
            <a:r>
              <a:rPr sz="1400" b="1" spc="-10" dirty="0">
                <a:latin typeface="Calibri"/>
                <a:cs typeface="Calibri"/>
              </a:rPr>
              <a:t>Cheesecake </a:t>
            </a:r>
            <a:r>
              <a:rPr sz="1400" b="1" dirty="0">
                <a:latin typeface="Calibri"/>
                <a:cs typeface="Calibri"/>
              </a:rPr>
              <a:t>and </a:t>
            </a:r>
            <a:r>
              <a:rPr sz="1400" b="1" spc="-5" dirty="0">
                <a:latin typeface="Calibri"/>
                <a:cs typeface="Calibri"/>
              </a:rPr>
              <a:t>Cookie Dough: </a:t>
            </a:r>
            <a:r>
              <a:rPr lang="en-US" sz="1400" spc="-10" dirty="0">
                <a:latin typeface="Calibri"/>
                <a:cs typeface="Calibri"/>
              </a:rPr>
              <a:t>Prep in portion cups, kept refrigerated</a:t>
            </a:r>
            <a:endParaRPr sz="1400" dirty="0">
              <a:latin typeface="Calibri"/>
              <a:cs typeface="Calibri"/>
            </a:endParaRPr>
          </a:p>
          <a:p>
            <a:pPr marL="511809" indent="-287655">
              <a:lnSpc>
                <a:spcPct val="100000"/>
              </a:lnSpc>
              <a:buFont typeface="Arial"/>
              <a:buChar char="•"/>
              <a:tabLst>
                <a:tab pos="511809" algn="l"/>
                <a:tab pos="512445" algn="l"/>
              </a:tabLst>
            </a:pPr>
            <a:r>
              <a:rPr sz="1400" b="1" dirty="0">
                <a:latin typeface="Calibri"/>
                <a:cs typeface="Calibri"/>
              </a:rPr>
              <a:t>Names in </a:t>
            </a:r>
            <a:r>
              <a:rPr sz="1400" b="1" spc="-5" dirty="0">
                <a:latin typeface="Calibri"/>
                <a:cs typeface="Calibri"/>
              </a:rPr>
              <a:t>Drive: </a:t>
            </a:r>
            <a:r>
              <a:rPr sz="1400" spc="-5" dirty="0">
                <a:latin typeface="Calibri"/>
                <a:cs typeface="Calibri"/>
              </a:rPr>
              <a:t>Get names </a:t>
            </a:r>
            <a:r>
              <a:rPr sz="1400" dirty="0">
                <a:latin typeface="Calibri"/>
                <a:cs typeface="Calibri"/>
              </a:rPr>
              <a:t>in </a:t>
            </a:r>
            <a:r>
              <a:rPr sz="1400" spc="-5" dirty="0">
                <a:latin typeface="Calibri"/>
                <a:cs typeface="Calibri"/>
              </a:rPr>
              <a:t>Drive Thru at the </a:t>
            </a:r>
            <a:r>
              <a:rPr sz="1400" spc="-25" dirty="0">
                <a:latin typeface="Calibri"/>
                <a:cs typeface="Calibri"/>
              </a:rPr>
              <a:t>START </a:t>
            </a:r>
            <a:r>
              <a:rPr sz="1400" spc="-5" dirty="0">
                <a:latin typeface="Calibri"/>
                <a:cs typeface="Calibri"/>
              </a:rPr>
              <a:t>of the</a:t>
            </a:r>
            <a:r>
              <a:rPr sz="1400" spc="10" dirty="0">
                <a:latin typeface="Calibri"/>
                <a:cs typeface="Calibri"/>
              </a:rPr>
              <a:t> </a:t>
            </a:r>
            <a:r>
              <a:rPr sz="1400" spc="-30" dirty="0">
                <a:latin typeface="Calibri"/>
                <a:cs typeface="Calibri"/>
              </a:rPr>
              <a:t>order.</a:t>
            </a:r>
            <a:endParaRPr sz="1400" dirty="0">
              <a:latin typeface="Calibri"/>
              <a:cs typeface="Calibri"/>
            </a:endParaRPr>
          </a:p>
          <a:p>
            <a:pPr marL="511809" marR="404495" indent="-287020">
              <a:lnSpc>
                <a:spcPct val="100000"/>
              </a:lnSpc>
              <a:buFont typeface="Arial"/>
              <a:buChar char="•"/>
              <a:tabLst>
                <a:tab pos="511809" algn="l"/>
                <a:tab pos="512445" algn="l"/>
              </a:tabLst>
            </a:pPr>
            <a:r>
              <a:rPr sz="1400" b="1" dirty="0">
                <a:latin typeface="Calibri"/>
                <a:cs typeface="Calibri"/>
              </a:rPr>
              <a:t>Sanitizing the </a:t>
            </a:r>
            <a:r>
              <a:rPr sz="1400" b="1" spc="-5" dirty="0">
                <a:latin typeface="Calibri"/>
                <a:cs typeface="Calibri"/>
              </a:rPr>
              <a:t>Custard </a:t>
            </a:r>
            <a:r>
              <a:rPr sz="1400" b="1" dirty="0">
                <a:latin typeface="Calibri"/>
                <a:cs typeface="Calibri"/>
              </a:rPr>
              <a:t>Machine: </a:t>
            </a:r>
            <a:r>
              <a:rPr sz="1400" dirty="0">
                <a:latin typeface="Calibri"/>
                <a:cs typeface="Calibri"/>
              </a:rPr>
              <a:t>Use a </a:t>
            </a:r>
            <a:r>
              <a:rPr sz="1400" spc="-10" dirty="0">
                <a:latin typeface="Calibri"/>
                <a:cs typeface="Calibri"/>
              </a:rPr>
              <a:t>Cambro </a:t>
            </a:r>
            <a:r>
              <a:rPr sz="1400" dirty="0">
                <a:latin typeface="Calibri"/>
                <a:cs typeface="Calibri"/>
              </a:rPr>
              <a:t>in </a:t>
            </a:r>
            <a:r>
              <a:rPr sz="1400" spc="-10" dirty="0">
                <a:latin typeface="Calibri"/>
                <a:cs typeface="Calibri"/>
              </a:rPr>
              <a:t>custard </a:t>
            </a:r>
            <a:r>
              <a:rPr sz="1400" spc="-5" dirty="0">
                <a:latin typeface="Calibri"/>
                <a:cs typeface="Calibri"/>
              </a:rPr>
              <a:t>machine startup, not the  elephant. </a:t>
            </a:r>
            <a:r>
              <a:rPr sz="1400" dirty="0">
                <a:latin typeface="Calibri"/>
                <a:cs typeface="Calibri"/>
              </a:rPr>
              <a:t>1 </a:t>
            </a:r>
            <a:r>
              <a:rPr sz="1400" spc="-5" dirty="0">
                <a:latin typeface="Calibri"/>
                <a:cs typeface="Calibri"/>
              </a:rPr>
              <a:t>full </a:t>
            </a:r>
            <a:r>
              <a:rPr sz="1400" spc="-10" dirty="0">
                <a:latin typeface="Calibri"/>
                <a:cs typeface="Calibri"/>
              </a:rPr>
              <a:t>sanitizer </a:t>
            </a:r>
            <a:r>
              <a:rPr sz="1400" spc="-15" dirty="0">
                <a:latin typeface="Calibri"/>
                <a:cs typeface="Calibri"/>
              </a:rPr>
              <a:t>bucket </a:t>
            </a:r>
            <a:r>
              <a:rPr sz="1400" spc="-5" dirty="0">
                <a:latin typeface="Calibri"/>
                <a:cs typeface="Calibri"/>
              </a:rPr>
              <a:t>on each</a:t>
            </a:r>
            <a:r>
              <a:rPr sz="1400" spc="70" dirty="0">
                <a:latin typeface="Calibri"/>
                <a:cs typeface="Calibri"/>
              </a:rPr>
              <a:t> </a:t>
            </a:r>
            <a:r>
              <a:rPr sz="1400" spc="-5" dirty="0">
                <a:latin typeface="Calibri"/>
                <a:cs typeface="Calibri"/>
              </a:rPr>
              <a:t>side.</a:t>
            </a:r>
            <a:endParaRPr sz="1400" dirty="0">
              <a:latin typeface="Calibri"/>
              <a:cs typeface="Calibri"/>
            </a:endParaRPr>
          </a:p>
          <a:p>
            <a:pPr marL="511809" marR="574040" indent="-287020">
              <a:lnSpc>
                <a:spcPct val="100000"/>
              </a:lnSpc>
              <a:buFont typeface="Arial"/>
              <a:buChar char="•"/>
              <a:tabLst>
                <a:tab pos="511809" algn="l"/>
                <a:tab pos="512445" algn="l"/>
              </a:tabLst>
            </a:pPr>
            <a:r>
              <a:rPr sz="1400" b="1" dirty="0">
                <a:latin typeface="Calibri"/>
                <a:cs typeface="Calibri"/>
              </a:rPr>
              <a:t>Lubing the </a:t>
            </a:r>
            <a:r>
              <a:rPr sz="1400" b="1" spc="-5" dirty="0">
                <a:latin typeface="Calibri"/>
                <a:cs typeface="Calibri"/>
              </a:rPr>
              <a:t>Custard </a:t>
            </a:r>
            <a:r>
              <a:rPr sz="1400" b="1" dirty="0">
                <a:latin typeface="Calibri"/>
                <a:cs typeface="Calibri"/>
              </a:rPr>
              <a:t>Machine: </a:t>
            </a:r>
            <a:r>
              <a:rPr sz="1400" spc="-5" dirty="0">
                <a:latin typeface="Calibri"/>
                <a:cs typeface="Calibri"/>
              </a:rPr>
              <a:t>Only use the </a:t>
            </a:r>
            <a:r>
              <a:rPr sz="1400" spc="-25" dirty="0">
                <a:latin typeface="Calibri"/>
                <a:cs typeface="Calibri"/>
              </a:rPr>
              <a:t>Taylor </a:t>
            </a:r>
            <a:r>
              <a:rPr sz="1400" spc="-5" dirty="0">
                <a:latin typeface="Calibri"/>
                <a:cs typeface="Calibri"/>
              </a:rPr>
              <a:t>Lube </a:t>
            </a:r>
            <a:r>
              <a:rPr sz="1400" dirty="0">
                <a:latin typeface="Calibri"/>
                <a:cs typeface="Calibri"/>
              </a:rPr>
              <a:t>on </a:t>
            </a:r>
            <a:r>
              <a:rPr sz="1400" spc="-5" dirty="0">
                <a:latin typeface="Calibri"/>
                <a:cs typeface="Calibri"/>
              </a:rPr>
              <a:t>the riveted part of the  driveshaft.</a:t>
            </a:r>
            <a:endParaRPr sz="1400" dirty="0">
              <a:latin typeface="Calibri"/>
              <a:cs typeface="Calibri"/>
            </a:endParaRPr>
          </a:p>
          <a:p>
            <a:pPr marL="511809" marR="276860" indent="-287020">
              <a:lnSpc>
                <a:spcPct val="100000"/>
              </a:lnSpc>
              <a:buFont typeface="Arial"/>
              <a:buChar char="•"/>
              <a:tabLst>
                <a:tab pos="511809" algn="l"/>
                <a:tab pos="512445" algn="l"/>
              </a:tabLst>
            </a:pPr>
            <a:r>
              <a:rPr sz="1400" b="1" spc="-5" dirty="0">
                <a:latin typeface="Calibri"/>
                <a:cs typeface="Calibri"/>
              </a:rPr>
              <a:t>Custard flow </a:t>
            </a:r>
            <a:r>
              <a:rPr sz="1400" b="1" dirty="0">
                <a:latin typeface="Calibri"/>
                <a:cs typeface="Calibri"/>
              </a:rPr>
              <a:t>tube </a:t>
            </a:r>
            <a:r>
              <a:rPr sz="1400" b="1" spc="-5" dirty="0">
                <a:latin typeface="Calibri"/>
                <a:cs typeface="Calibri"/>
              </a:rPr>
              <a:t>assembly: </a:t>
            </a:r>
            <a:r>
              <a:rPr sz="1400" spc="-5" dirty="0">
                <a:latin typeface="Calibri"/>
                <a:cs typeface="Calibri"/>
              </a:rPr>
              <a:t>start </a:t>
            </a:r>
            <a:r>
              <a:rPr sz="1400" dirty="0">
                <a:latin typeface="Calibri"/>
                <a:cs typeface="Calibri"/>
              </a:rPr>
              <a:t>with </a:t>
            </a:r>
            <a:r>
              <a:rPr sz="1400" spc="-5" dirty="0">
                <a:latin typeface="Calibri"/>
                <a:cs typeface="Calibri"/>
              </a:rPr>
              <a:t>turner set </a:t>
            </a:r>
            <a:r>
              <a:rPr sz="1400" spc="-10" dirty="0">
                <a:latin typeface="Calibri"/>
                <a:cs typeface="Calibri"/>
              </a:rPr>
              <a:t>to </a:t>
            </a:r>
            <a:r>
              <a:rPr sz="1400" dirty="0">
                <a:latin typeface="Calibri"/>
                <a:cs typeface="Calibri"/>
              </a:rPr>
              <a:t>4 </a:t>
            </a:r>
            <a:r>
              <a:rPr sz="1400" spc="-5" dirty="0">
                <a:latin typeface="Calibri"/>
                <a:cs typeface="Calibri"/>
              </a:rPr>
              <a:t>and push pin </a:t>
            </a:r>
            <a:r>
              <a:rPr sz="1400" spc="-10" dirty="0">
                <a:latin typeface="Calibri"/>
                <a:cs typeface="Calibri"/>
              </a:rPr>
              <a:t>toward </a:t>
            </a:r>
            <a:r>
              <a:rPr sz="1400" spc="-5" dirty="0">
                <a:latin typeface="Calibri"/>
                <a:cs typeface="Calibri"/>
              </a:rPr>
              <a:t>the back  </a:t>
            </a:r>
            <a:r>
              <a:rPr sz="1400" spc="-10" dirty="0">
                <a:latin typeface="Calibri"/>
                <a:cs typeface="Calibri"/>
              </a:rPr>
              <a:t>to ensure proper </a:t>
            </a:r>
            <a:r>
              <a:rPr sz="1400" spc="-5" dirty="0">
                <a:latin typeface="Calibri"/>
                <a:cs typeface="Calibri"/>
              </a:rPr>
              <a:t>set up. If set </a:t>
            </a:r>
            <a:r>
              <a:rPr sz="1400" spc="-10" dirty="0">
                <a:latin typeface="Calibri"/>
                <a:cs typeface="Calibri"/>
              </a:rPr>
              <a:t>backwards, </a:t>
            </a:r>
            <a:r>
              <a:rPr sz="1400" spc="-5" dirty="0">
                <a:latin typeface="Calibri"/>
                <a:cs typeface="Calibri"/>
              </a:rPr>
              <a:t>you </a:t>
            </a:r>
            <a:r>
              <a:rPr sz="1400" dirty="0">
                <a:latin typeface="Calibri"/>
                <a:cs typeface="Calibri"/>
              </a:rPr>
              <a:t>will lock </a:t>
            </a:r>
            <a:r>
              <a:rPr sz="1400" spc="-5" dirty="0">
                <a:latin typeface="Calibri"/>
                <a:cs typeface="Calibri"/>
              </a:rPr>
              <a:t>the </a:t>
            </a:r>
            <a:r>
              <a:rPr sz="1400" spc="-25" dirty="0">
                <a:latin typeface="Calibri"/>
                <a:cs typeface="Calibri"/>
              </a:rPr>
              <a:t>flow, </a:t>
            </a:r>
            <a:r>
              <a:rPr sz="1400" spc="-5" dirty="0">
                <a:latin typeface="Calibri"/>
                <a:cs typeface="Calibri"/>
              </a:rPr>
              <a:t>and </a:t>
            </a:r>
            <a:r>
              <a:rPr sz="1400" spc="-15" dirty="0">
                <a:latin typeface="Calibri"/>
                <a:cs typeface="Calibri"/>
              </a:rPr>
              <a:t>prevent </a:t>
            </a:r>
            <a:r>
              <a:rPr sz="1400" spc="-10" dirty="0">
                <a:latin typeface="Calibri"/>
                <a:cs typeface="Calibri"/>
              </a:rPr>
              <a:t>any  custard </a:t>
            </a:r>
            <a:r>
              <a:rPr sz="1400" spc="-5" dirty="0">
                <a:latin typeface="Calibri"/>
                <a:cs typeface="Calibri"/>
              </a:rPr>
              <a:t>from </a:t>
            </a:r>
            <a:r>
              <a:rPr sz="1400" spc="-10" dirty="0">
                <a:latin typeface="Calibri"/>
                <a:cs typeface="Calibri"/>
              </a:rPr>
              <a:t>getting to </a:t>
            </a:r>
            <a:r>
              <a:rPr sz="1400" spc="-5" dirty="0">
                <a:latin typeface="Calibri"/>
                <a:cs typeface="Calibri"/>
              </a:rPr>
              <a:t>the</a:t>
            </a:r>
            <a:r>
              <a:rPr sz="1400" spc="30" dirty="0">
                <a:latin typeface="Calibri"/>
                <a:cs typeface="Calibri"/>
              </a:rPr>
              <a:t> </a:t>
            </a:r>
            <a:r>
              <a:rPr sz="1400" spc="-5" dirty="0">
                <a:latin typeface="Calibri"/>
                <a:cs typeface="Calibri"/>
              </a:rPr>
              <a:t>barrel.</a:t>
            </a:r>
            <a:endParaRPr sz="1400" dirty="0">
              <a:latin typeface="Calibri"/>
              <a:cs typeface="Calibri"/>
            </a:endParaRPr>
          </a:p>
          <a:p>
            <a:pPr marL="511809" marR="581025" indent="-287020">
              <a:lnSpc>
                <a:spcPct val="100000"/>
              </a:lnSpc>
              <a:spcBef>
                <a:spcPts val="5"/>
              </a:spcBef>
              <a:buFont typeface="Arial"/>
              <a:buChar char="•"/>
              <a:tabLst>
                <a:tab pos="511809" algn="l"/>
                <a:tab pos="512445" algn="l"/>
              </a:tabLst>
            </a:pPr>
            <a:r>
              <a:rPr sz="1400" b="1" dirty="0">
                <a:latin typeface="Calibri"/>
                <a:cs typeface="Calibri"/>
              </a:rPr>
              <a:t>Drip </a:t>
            </a:r>
            <a:r>
              <a:rPr sz="1400" b="1" spc="-10" dirty="0">
                <a:latin typeface="Calibri"/>
                <a:cs typeface="Calibri"/>
              </a:rPr>
              <a:t>Pans for </a:t>
            </a:r>
            <a:r>
              <a:rPr sz="1400" b="1" dirty="0">
                <a:latin typeface="Calibri"/>
                <a:cs typeface="Calibri"/>
              </a:rPr>
              <a:t>the </a:t>
            </a:r>
            <a:r>
              <a:rPr sz="1400" b="1" spc="-5" dirty="0">
                <a:latin typeface="Calibri"/>
                <a:cs typeface="Calibri"/>
              </a:rPr>
              <a:t>Custard </a:t>
            </a:r>
            <a:r>
              <a:rPr sz="1400" b="1" dirty="0">
                <a:latin typeface="Calibri"/>
                <a:cs typeface="Calibri"/>
              </a:rPr>
              <a:t>Machine: </a:t>
            </a:r>
            <a:r>
              <a:rPr sz="1400" spc="-10" dirty="0">
                <a:latin typeface="Calibri"/>
                <a:cs typeface="Calibri"/>
              </a:rPr>
              <a:t>Keep custard </a:t>
            </a:r>
            <a:r>
              <a:rPr sz="1400" spc="-5" dirty="0">
                <a:latin typeface="Calibri"/>
                <a:cs typeface="Calibri"/>
              </a:rPr>
              <a:t>drip pans </a:t>
            </a:r>
            <a:r>
              <a:rPr sz="1400" dirty="0">
                <a:latin typeface="Calibri"/>
                <a:cs typeface="Calibri"/>
              </a:rPr>
              <a:t>in the </a:t>
            </a:r>
            <a:r>
              <a:rPr sz="1400" spc="-10" dirty="0">
                <a:latin typeface="Calibri"/>
                <a:cs typeface="Calibri"/>
              </a:rPr>
              <a:t>custard </a:t>
            </a:r>
            <a:r>
              <a:rPr sz="1400" spc="-5" dirty="0">
                <a:latin typeface="Calibri"/>
                <a:cs typeface="Calibri"/>
              </a:rPr>
              <a:t>cooler  </a:t>
            </a:r>
            <a:r>
              <a:rPr sz="1400" dirty="0">
                <a:latin typeface="Calibri"/>
                <a:cs typeface="Calibri"/>
              </a:rPr>
              <a:t>when </a:t>
            </a:r>
            <a:r>
              <a:rPr sz="1400" spc="-5" dirty="0">
                <a:latin typeface="Calibri"/>
                <a:cs typeface="Calibri"/>
              </a:rPr>
              <a:t>not </a:t>
            </a:r>
            <a:r>
              <a:rPr sz="1400" dirty="0">
                <a:latin typeface="Calibri"/>
                <a:cs typeface="Calibri"/>
              </a:rPr>
              <a:t>in </a:t>
            </a:r>
            <a:r>
              <a:rPr sz="1400" spc="-5" dirty="0">
                <a:latin typeface="Calibri"/>
                <a:cs typeface="Calibri"/>
              </a:rPr>
              <a:t>use </a:t>
            </a:r>
            <a:r>
              <a:rPr sz="1400" spc="-10" dirty="0">
                <a:latin typeface="Calibri"/>
                <a:cs typeface="Calibri"/>
              </a:rPr>
              <a:t>to </a:t>
            </a:r>
            <a:r>
              <a:rPr sz="1400" spc="-15" dirty="0">
                <a:latin typeface="Calibri"/>
                <a:cs typeface="Calibri"/>
              </a:rPr>
              <a:t>keep </a:t>
            </a:r>
            <a:r>
              <a:rPr sz="1400" spc="-5" dirty="0">
                <a:latin typeface="Calibri"/>
                <a:cs typeface="Calibri"/>
              </a:rPr>
              <a:t>the </a:t>
            </a:r>
            <a:r>
              <a:rPr sz="1400" spc="-10" dirty="0">
                <a:latin typeface="Calibri"/>
                <a:cs typeface="Calibri"/>
              </a:rPr>
              <a:t>custard </a:t>
            </a:r>
            <a:r>
              <a:rPr sz="1400" spc="-15" dirty="0">
                <a:latin typeface="Calibri"/>
                <a:cs typeface="Calibri"/>
              </a:rPr>
              <a:t>safe </a:t>
            </a:r>
            <a:r>
              <a:rPr sz="1400" spc="-10" dirty="0">
                <a:latin typeface="Calibri"/>
                <a:cs typeface="Calibri"/>
              </a:rPr>
              <a:t>to </a:t>
            </a:r>
            <a:r>
              <a:rPr sz="1400" spc="-5" dirty="0">
                <a:latin typeface="Calibri"/>
                <a:cs typeface="Calibri"/>
              </a:rPr>
              <a:t>use </a:t>
            </a:r>
            <a:r>
              <a:rPr sz="1400" dirty="0">
                <a:latin typeface="Calibri"/>
                <a:cs typeface="Calibri"/>
              </a:rPr>
              <a:t>as </a:t>
            </a:r>
            <a:r>
              <a:rPr sz="1400" spc="-5" dirty="0">
                <a:latin typeface="Calibri"/>
                <a:cs typeface="Calibri"/>
              </a:rPr>
              <a:t>rerun </a:t>
            </a:r>
            <a:r>
              <a:rPr sz="1400" dirty="0">
                <a:latin typeface="Calibri"/>
                <a:cs typeface="Calibri"/>
              </a:rPr>
              <a:t>when it is</a:t>
            </a:r>
            <a:r>
              <a:rPr sz="1400" spc="70" dirty="0">
                <a:latin typeface="Calibri"/>
                <a:cs typeface="Calibri"/>
              </a:rPr>
              <a:t> </a:t>
            </a:r>
            <a:r>
              <a:rPr sz="1400" spc="-5" dirty="0">
                <a:latin typeface="Calibri"/>
                <a:cs typeface="Calibri"/>
              </a:rPr>
              <a:t>melted.</a:t>
            </a:r>
            <a:endParaRPr sz="1400" dirty="0">
              <a:latin typeface="Calibri"/>
              <a:cs typeface="Calibri"/>
            </a:endParaRPr>
          </a:p>
          <a:p>
            <a:pPr marL="511809" indent="-287655">
              <a:lnSpc>
                <a:spcPct val="100000"/>
              </a:lnSpc>
              <a:buFont typeface="Arial"/>
              <a:buChar char="•"/>
              <a:tabLst>
                <a:tab pos="511809" algn="l"/>
                <a:tab pos="512445" algn="l"/>
              </a:tabLst>
            </a:pPr>
            <a:r>
              <a:rPr sz="1400" b="1" spc="-10" dirty="0">
                <a:latin typeface="Calibri"/>
                <a:cs typeface="Calibri"/>
              </a:rPr>
              <a:t>Registers: </a:t>
            </a:r>
            <a:r>
              <a:rPr sz="1400" spc="-5" dirty="0">
                <a:latin typeface="Calibri"/>
                <a:cs typeface="Calibri"/>
              </a:rPr>
              <a:t>Only </a:t>
            </a:r>
            <a:r>
              <a:rPr sz="1400" dirty="0">
                <a:latin typeface="Calibri"/>
                <a:cs typeface="Calibri"/>
              </a:rPr>
              <a:t>allow </a:t>
            </a:r>
            <a:r>
              <a:rPr sz="1400" spc="-5" dirty="0">
                <a:latin typeface="Calibri"/>
                <a:cs typeface="Calibri"/>
              </a:rPr>
              <a:t>team </a:t>
            </a:r>
            <a:r>
              <a:rPr sz="1400" spc="-10" dirty="0">
                <a:latin typeface="Calibri"/>
                <a:cs typeface="Calibri"/>
              </a:rPr>
              <a:t>to </a:t>
            </a:r>
            <a:r>
              <a:rPr sz="1400" spc="-20" dirty="0">
                <a:latin typeface="Calibri"/>
                <a:cs typeface="Calibri"/>
              </a:rPr>
              <a:t>take </a:t>
            </a:r>
            <a:r>
              <a:rPr sz="1400" spc="-10" dirty="0">
                <a:latin typeface="Calibri"/>
                <a:cs typeface="Calibri"/>
              </a:rPr>
              <a:t>orders </a:t>
            </a:r>
            <a:r>
              <a:rPr sz="1400" spc="-5" dirty="0">
                <a:latin typeface="Calibri"/>
                <a:cs typeface="Calibri"/>
              </a:rPr>
              <a:t>on </a:t>
            </a:r>
            <a:r>
              <a:rPr sz="1400" spc="-10" dirty="0">
                <a:latin typeface="Calibri"/>
                <a:cs typeface="Calibri"/>
              </a:rPr>
              <a:t>registers </a:t>
            </a:r>
            <a:r>
              <a:rPr sz="1400" dirty="0">
                <a:latin typeface="Calibri"/>
                <a:cs typeface="Calibri"/>
              </a:rPr>
              <a:t>assigned </a:t>
            </a:r>
            <a:r>
              <a:rPr sz="1400" spc="-10" dirty="0">
                <a:latin typeface="Calibri"/>
                <a:cs typeface="Calibri"/>
              </a:rPr>
              <a:t>to </a:t>
            </a:r>
            <a:r>
              <a:rPr sz="1400" spc="-5" dirty="0">
                <a:latin typeface="Calibri"/>
                <a:cs typeface="Calibri"/>
              </a:rPr>
              <a:t>them.</a:t>
            </a:r>
            <a:r>
              <a:rPr sz="1400" spc="55" dirty="0">
                <a:latin typeface="Calibri"/>
                <a:cs typeface="Calibri"/>
              </a:rPr>
              <a:t> </a:t>
            </a:r>
            <a:r>
              <a:rPr sz="1400" spc="-5" dirty="0">
                <a:latin typeface="Calibri"/>
                <a:cs typeface="Calibri"/>
              </a:rPr>
              <a:t>HOWEVER:</a:t>
            </a:r>
            <a:endParaRPr sz="1400" dirty="0">
              <a:latin typeface="Calibri"/>
              <a:cs typeface="Calibri"/>
            </a:endParaRPr>
          </a:p>
          <a:p>
            <a:pPr marL="969010" marR="206375" lvl="1" indent="-287020">
              <a:lnSpc>
                <a:spcPct val="100000"/>
              </a:lnSpc>
              <a:buFont typeface="Arial"/>
              <a:buChar char="•"/>
              <a:tabLst>
                <a:tab pos="969010" algn="l"/>
                <a:tab pos="969644" algn="l"/>
              </a:tabLst>
            </a:pPr>
            <a:r>
              <a:rPr sz="1400" spc="-15" dirty="0">
                <a:latin typeface="Calibri"/>
                <a:cs typeface="Calibri"/>
              </a:rPr>
              <a:t>Even </a:t>
            </a:r>
            <a:r>
              <a:rPr sz="1400" dirty="0">
                <a:latin typeface="Calibri"/>
                <a:cs typeface="Calibri"/>
              </a:rPr>
              <a:t>if </a:t>
            </a:r>
            <a:r>
              <a:rPr sz="1400" spc="-5" dirty="0">
                <a:latin typeface="Calibri"/>
                <a:cs typeface="Calibri"/>
              </a:rPr>
              <a:t>the register person </a:t>
            </a:r>
            <a:r>
              <a:rPr sz="1400" dirty="0">
                <a:latin typeface="Calibri"/>
                <a:cs typeface="Calibri"/>
              </a:rPr>
              <a:t>is </a:t>
            </a:r>
            <a:r>
              <a:rPr sz="1400" spc="-30" dirty="0">
                <a:latin typeface="Calibri"/>
                <a:cs typeface="Calibri"/>
              </a:rPr>
              <a:t>busy, </a:t>
            </a:r>
            <a:r>
              <a:rPr sz="1400" dirty="0">
                <a:latin typeface="Calibri"/>
                <a:cs typeface="Calibri"/>
              </a:rPr>
              <a:t>MAKE SURE </a:t>
            </a:r>
            <a:r>
              <a:rPr sz="1400" spc="-5" dirty="0">
                <a:latin typeface="Calibri"/>
                <a:cs typeface="Calibri"/>
              </a:rPr>
              <a:t>the guest </a:t>
            </a:r>
            <a:r>
              <a:rPr sz="1400" dirty="0">
                <a:latin typeface="Calibri"/>
                <a:cs typeface="Calibri"/>
              </a:rPr>
              <a:t>is </a:t>
            </a:r>
            <a:r>
              <a:rPr sz="1400" spc="-10" dirty="0">
                <a:latin typeface="Calibri"/>
                <a:cs typeface="Calibri"/>
              </a:rPr>
              <a:t>greeted </a:t>
            </a:r>
            <a:r>
              <a:rPr sz="1400" dirty="0">
                <a:latin typeface="Calibri"/>
                <a:cs typeface="Calibri"/>
              </a:rPr>
              <a:t>- </a:t>
            </a:r>
            <a:r>
              <a:rPr sz="1400" spc="-10" dirty="0">
                <a:latin typeface="Calibri"/>
                <a:cs typeface="Calibri"/>
              </a:rPr>
              <a:t>"Welcome  to </a:t>
            </a:r>
            <a:r>
              <a:rPr sz="1400" spc="-5" dirty="0">
                <a:latin typeface="Calibri"/>
                <a:cs typeface="Calibri"/>
              </a:rPr>
              <a:t>Freddy's, </a:t>
            </a:r>
            <a:r>
              <a:rPr sz="1400" dirty="0">
                <a:latin typeface="Calibri"/>
                <a:cs typeface="Calibri"/>
              </a:rPr>
              <a:t>we will </a:t>
            </a:r>
            <a:r>
              <a:rPr sz="1400" spc="-5" dirty="0">
                <a:latin typeface="Calibri"/>
                <a:cs typeface="Calibri"/>
              </a:rPr>
              <a:t>be right </a:t>
            </a:r>
            <a:r>
              <a:rPr sz="1400" dirty="0">
                <a:latin typeface="Calibri"/>
                <a:cs typeface="Calibri"/>
              </a:rPr>
              <a:t>with </a:t>
            </a:r>
            <a:r>
              <a:rPr sz="1400" spc="-5" dirty="0">
                <a:latin typeface="Calibri"/>
                <a:cs typeface="Calibri"/>
              </a:rPr>
              <a:t>you!" This </a:t>
            </a:r>
            <a:r>
              <a:rPr sz="1400" dirty="0">
                <a:latin typeface="Calibri"/>
                <a:cs typeface="Calibri"/>
              </a:rPr>
              <a:t>is </a:t>
            </a:r>
            <a:r>
              <a:rPr sz="1400" spc="-10" dirty="0">
                <a:latin typeface="Calibri"/>
                <a:cs typeface="Calibri"/>
              </a:rPr>
              <a:t>EVERYONE'S</a:t>
            </a:r>
            <a:r>
              <a:rPr sz="1400" spc="-25" dirty="0">
                <a:latin typeface="Calibri"/>
                <a:cs typeface="Calibri"/>
              </a:rPr>
              <a:t> </a:t>
            </a:r>
            <a:r>
              <a:rPr sz="1400" spc="-5" dirty="0">
                <a:latin typeface="Calibri"/>
                <a:cs typeface="Calibri"/>
              </a:rPr>
              <a:t>job.</a:t>
            </a:r>
            <a:endParaRPr sz="1400" dirty="0">
              <a:latin typeface="Calibri"/>
              <a:cs typeface="Calibri"/>
            </a:endParaRPr>
          </a:p>
          <a:p>
            <a:pPr marL="969010" marR="220979" lvl="1" indent="-287020">
              <a:lnSpc>
                <a:spcPct val="100000"/>
              </a:lnSpc>
              <a:buFont typeface="Arial"/>
              <a:buChar char="•"/>
              <a:tabLst>
                <a:tab pos="969010" algn="l"/>
                <a:tab pos="969644" algn="l"/>
              </a:tabLst>
            </a:pPr>
            <a:r>
              <a:rPr sz="1400" spc="-5" dirty="0">
                <a:latin typeface="Calibri"/>
                <a:cs typeface="Calibri"/>
              </a:rPr>
              <a:t>If the register person </a:t>
            </a:r>
            <a:r>
              <a:rPr sz="1400" dirty="0">
                <a:latin typeface="Calibri"/>
                <a:cs typeface="Calibri"/>
              </a:rPr>
              <a:t>is </a:t>
            </a:r>
            <a:r>
              <a:rPr sz="1400" spc="-5" dirty="0">
                <a:latin typeface="Calibri"/>
                <a:cs typeface="Calibri"/>
              </a:rPr>
              <a:t>unavailable, </a:t>
            </a:r>
            <a:r>
              <a:rPr sz="1400" dirty="0">
                <a:latin typeface="Calibri"/>
                <a:cs typeface="Calibri"/>
              </a:rPr>
              <a:t>it is </a:t>
            </a:r>
            <a:r>
              <a:rPr sz="1400" spc="-15" dirty="0">
                <a:latin typeface="Calibri"/>
                <a:cs typeface="Calibri"/>
              </a:rPr>
              <a:t>okay </a:t>
            </a:r>
            <a:r>
              <a:rPr sz="1400" spc="-10" dirty="0">
                <a:latin typeface="Calibri"/>
                <a:cs typeface="Calibri"/>
              </a:rPr>
              <a:t>for </a:t>
            </a:r>
            <a:r>
              <a:rPr sz="1400" spc="-5" dirty="0">
                <a:latin typeface="Calibri"/>
                <a:cs typeface="Calibri"/>
              </a:rPr>
              <a:t>another team member </a:t>
            </a:r>
            <a:r>
              <a:rPr sz="1400" spc="-10" dirty="0">
                <a:latin typeface="Calibri"/>
                <a:cs typeface="Calibri"/>
              </a:rPr>
              <a:t>to </a:t>
            </a:r>
            <a:r>
              <a:rPr sz="1400" dirty="0">
                <a:latin typeface="Calibri"/>
                <a:cs typeface="Calibri"/>
              </a:rPr>
              <a:t>ring  </a:t>
            </a:r>
            <a:r>
              <a:rPr sz="1400" spc="-5" dirty="0">
                <a:latin typeface="Calibri"/>
                <a:cs typeface="Calibri"/>
              </a:rPr>
              <a:t>up </a:t>
            </a:r>
            <a:r>
              <a:rPr sz="1400" dirty="0">
                <a:latin typeface="Calibri"/>
                <a:cs typeface="Calibri"/>
              </a:rPr>
              <a:t>a </a:t>
            </a:r>
            <a:r>
              <a:rPr sz="1400" spc="-5" dirty="0">
                <a:latin typeface="Calibri"/>
                <a:cs typeface="Calibri"/>
              </a:rPr>
              <a:t>guest's </a:t>
            </a:r>
            <a:r>
              <a:rPr sz="1400" spc="-30" dirty="0">
                <a:latin typeface="Calibri"/>
                <a:cs typeface="Calibri"/>
              </a:rPr>
              <a:t>order. </a:t>
            </a:r>
            <a:r>
              <a:rPr sz="1400" spc="-5" dirty="0">
                <a:latin typeface="Calibri"/>
                <a:cs typeface="Calibri"/>
              </a:rPr>
              <a:t>When </a:t>
            </a:r>
            <a:r>
              <a:rPr sz="1400" dirty="0">
                <a:latin typeface="Calibri"/>
                <a:cs typeface="Calibri"/>
              </a:rPr>
              <a:t>it is </a:t>
            </a:r>
            <a:r>
              <a:rPr sz="1400" spc="-5" dirty="0">
                <a:latin typeface="Calibri"/>
                <a:cs typeface="Calibri"/>
              </a:rPr>
              <a:t>time </a:t>
            </a:r>
            <a:r>
              <a:rPr sz="1400" spc="-10" dirty="0">
                <a:latin typeface="Calibri"/>
                <a:cs typeface="Calibri"/>
              </a:rPr>
              <a:t>to </a:t>
            </a:r>
            <a:r>
              <a:rPr sz="1400" spc="-20" dirty="0">
                <a:latin typeface="Calibri"/>
                <a:cs typeface="Calibri"/>
              </a:rPr>
              <a:t>take </a:t>
            </a:r>
            <a:r>
              <a:rPr sz="1400" dirty="0">
                <a:latin typeface="Calibri"/>
                <a:cs typeface="Calibri"/>
              </a:rPr>
              <a:t>the </a:t>
            </a:r>
            <a:r>
              <a:rPr sz="1400" spc="-25" dirty="0">
                <a:latin typeface="Calibri"/>
                <a:cs typeface="Calibri"/>
              </a:rPr>
              <a:t>money, </a:t>
            </a:r>
            <a:r>
              <a:rPr sz="1400" spc="-5" dirty="0">
                <a:latin typeface="Calibri"/>
                <a:cs typeface="Calibri"/>
              </a:rPr>
              <a:t>the team member  should </a:t>
            </a:r>
            <a:r>
              <a:rPr sz="1400" spc="-10" dirty="0">
                <a:latin typeface="Calibri"/>
                <a:cs typeface="Calibri"/>
              </a:rPr>
              <a:t>go get </a:t>
            </a:r>
            <a:r>
              <a:rPr sz="1400" dirty="0">
                <a:latin typeface="Calibri"/>
                <a:cs typeface="Calibri"/>
              </a:rPr>
              <a:t>a </a:t>
            </a:r>
            <a:r>
              <a:rPr sz="1400" spc="-5" dirty="0">
                <a:latin typeface="Calibri"/>
                <a:cs typeface="Calibri"/>
              </a:rPr>
              <a:t>manager or the register person </a:t>
            </a:r>
            <a:r>
              <a:rPr sz="1400" spc="-10" dirty="0">
                <a:latin typeface="Calibri"/>
                <a:cs typeface="Calibri"/>
              </a:rPr>
              <a:t>to </a:t>
            </a:r>
            <a:r>
              <a:rPr sz="1400" spc="-5" dirty="0">
                <a:latin typeface="Calibri"/>
                <a:cs typeface="Calibri"/>
              </a:rPr>
              <a:t>do so. They </a:t>
            </a:r>
            <a:r>
              <a:rPr sz="1400" spc="-10" dirty="0">
                <a:latin typeface="Calibri"/>
                <a:cs typeface="Calibri"/>
              </a:rPr>
              <a:t>are </a:t>
            </a:r>
            <a:r>
              <a:rPr sz="1400" spc="-15" dirty="0">
                <a:latin typeface="Calibri"/>
                <a:cs typeface="Calibri"/>
              </a:rPr>
              <a:t>NOT </a:t>
            </a:r>
            <a:r>
              <a:rPr sz="1400" spc="-5" dirty="0">
                <a:latin typeface="Calibri"/>
                <a:cs typeface="Calibri"/>
              </a:rPr>
              <a:t>able </a:t>
            </a:r>
            <a:r>
              <a:rPr sz="1400" spc="-10" dirty="0">
                <a:latin typeface="Calibri"/>
                <a:cs typeface="Calibri"/>
              </a:rPr>
              <a:t>to  </a:t>
            </a:r>
            <a:r>
              <a:rPr sz="1400" spc="-20" dirty="0">
                <a:latin typeface="Calibri"/>
                <a:cs typeface="Calibri"/>
              </a:rPr>
              <a:t>take</a:t>
            </a:r>
            <a:r>
              <a:rPr sz="1400" spc="-5" dirty="0">
                <a:latin typeface="Calibri"/>
                <a:cs typeface="Calibri"/>
              </a:rPr>
              <a:t> cash.</a:t>
            </a:r>
            <a:endParaRPr sz="1400" dirty="0">
              <a:latin typeface="Calibri"/>
              <a:cs typeface="Calibri"/>
            </a:endParaRPr>
          </a:p>
          <a:p>
            <a:pPr marL="511809" indent="-287655">
              <a:lnSpc>
                <a:spcPct val="100000"/>
              </a:lnSpc>
              <a:buFont typeface="Arial"/>
              <a:buChar char="•"/>
              <a:tabLst>
                <a:tab pos="511809" algn="l"/>
                <a:tab pos="512445" algn="l"/>
              </a:tabLst>
            </a:pPr>
            <a:r>
              <a:rPr sz="1400" b="1" spc="-10" dirty="0">
                <a:latin typeface="Calibri"/>
                <a:cs typeface="Calibri"/>
              </a:rPr>
              <a:t>Counterfeit </a:t>
            </a:r>
            <a:r>
              <a:rPr sz="1400" b="1" spc="-5" dirty="0">
                <a:latin typeface="Calibri"/>
                <a:cs typeface="Calibri"/>
              </a:rPr>
              <a:t>Prevention: </a:t>
            </a:r>
            <a:r>
              <a:rPr sz="1400" spc="-15" dirty="0">
                <a:latin typeface="Calibri"/>
                <a:cs typeface="Calibri"/>
              </a:rPr>
              <a:t>Attach </a:t>
            </a:r>
            <a:r>
              <a:rPr sz="1400" spc="-5" dirty="0">
                <a:latin typeface="Calibri"/>
                <a:cs typeface="Calibri"/>
              </a:rPr>
              <a:t>pens and </a:t>
            </a:r>
            <a:r>
              <a:rPr sz="1400" spc="-10" dirty="0">
                <a:latin typeface="Calibri"/>
                <a:cs typeface="Calibri"/>
              </a:rPr>
              <a:t>counterfeit </a:t>
            </a:r>
            <a:r>
              <a:rPr sz="1400" spc="-5" dirty="0">
                <a:latin typeface="Calibri"/>
                <a:cs typeface="Calibri"/>
              </a:rPr>
              <a:t>pens </a:t>
            </a:r>
            <a:r>
              <a:rPr sz="1400" spc="-10" dirty="0">
                <a:latin typeface="Calibri"/>
                <a:cs typeface="Calibri"/>
              </a:rPr>
              <a:t>to register for </a:t>
            </a:r>
            <a:r>
              <a:rPr sz="1400" spc="-5" dirty="0">
                <a:latin typeface="Calibri"/>
                <a:cs typeface="Calibri"/>
              </a:rPr>
              <a:t>quick</a:t>
            </a:r>
            <a:r>
              <a:rPr sz="1400" spc="40" dirty="0">
                <a:latin typeface="Calibri"/>
                <a:cs typeface="Calibri"/>
              </a:rPr>
              <a:t> </a:t>
            </a:r>
            <a:r>
              <a:rPr sz="1400" spc="-5" dirty="0">
                <a:latin typeface="Calibri"/>
                <a:cs typeface="Calibri"/>
              </a:rPr>
              <a:t>and</a:t>
            </a:r>
            <a:endParaRPr sz="1400" dirty="0">
              <a:latin typeface="Calibri"/>
              <a:cs typeface="Calibri"/>
            </a:endParaRPr>
          </a:p>
          <a:p>
            <a:pPr marL="511809">
              <a:lnSpc>
                <a:spcPct val="100000"/>
              </a:lnSpc>
            </a:pPr>
            <a:r>
              <a:rPr sz="1400" spc="-5" dirty="0">
                <a:latin typeface="Calibri"/>
                <a:cs typeface="Calibri"/>
              </a:rPr>
              <a:t>easy use. They should </a:t>
            </a:r>
            <a:r>
              <a:rPr sz="1400" spc="-10" dirty="0">
                <a:latin typeface="Calibri"/>
                <a:cs typeface="Calibri"/>
              </a:rPr>
              <a:t>always </a:t>
            </a:r>
            <a:r>
              <a:rPr sz="1400" spc="-5" dirty="0">
                <a:latin typeface="Calibri"/>
                <a:cs typeface="Calibri"/>
              </a:rPr>
              <a:t>bring </a:t>
            </a:r>
            <a:r>
              <a:rPr sz="1400" dirty="0">
                <a:latin typeface="Calibri"/>
                <a:cs typeface="Calibri"/>
              </a:rPr>
              <a:t>the </a:t>
            </a:r>
            <a:r>
              <a:rPr sz="1400" spc="-5" dirty="0">
                <a:latin typeface="Calibri"/>
                <a:cs typeface="Calibri"/>
              </a:rPr>
              <a:t>bill </a:t>
            </a:r>
            <a:r>
              <a:rPr sz="1400" spc="-10" dirty="0">
                <a:latin typeface="Calibri"/>
                <a:cs typeface="Calibri"/>
              </a:rPr>
              <a:t>to </a:t>
            </a:r>
            <a:r>
              <a:rPr sz="1400" dirty="0">
                <a:latin typeface="Calibri"/>
                <a:cs typeface="Calibri"/>
              </a:rPr>
              <a:t>a </a:t>
            </a:r>
            <a:r>
              <a:rPr sz="1400" spc="-5" dirty="0">
                <a:latin typeface="Calibri"/>
                <a:cs typeface="Calibri"/>
              </a:rPr>
              <a:t>manager</a:t>
            </a:r>
            <a:r>
              <a:rPr sz="1400" spc="35" dirty="0">
                <a:latin typeface="Calibri"/>
                <a:cs typeface="Calibri"/>
              </a:rPr>
              <a:t> </a:t>
            </a:r>
            <a:r>
              <a:rPr sz="1400" dirty="0">
                <a:latin typeface="Calibri"/>
                <a:cs typeface="Calibri"/>
              </a:rPr>
              <a:t>also.</a:t>
            </a:r>
          </a:p>
          <a:p>
            <a:pPr marL="511809" marR="288290" indent="-287020">
              <a:lnSpc>
                <a:spcPct val="100000"/>
              </a:lnSpc>
              <a:buFont typeface="Arial"/>
              <a:buChar char="•"/>
              <a:tabLst>
                <a:tab pos="511809" algn="l"/>
                <a:tab pos="512445" algn="l"/>
              </a:tabLst>
            </a:pPr>
            <a:r>
              <a:rPr sz="1400" b="1" spc="-5" dirty="0">
                <a:latin typeface="Calibri"/>
                <a:cs typeface="Calibri"/>
              </a:rPr>
              <a:t>Headset Usage: </a:t>
            </a:r>
            <a:r>
              <a:rPr sz="1400" dirty="0">
                <a:latin typeface="Calibri"/>
                <a:cs typeface="Calibri"/>
              </a:rPr>
              <a:t>A </a:t>
            </a:r>
            <a:r>
              <a:rPr sz="1400" spc="-5" dirty="0">
                <a:latin typeface="Calibri"/>
                <a:cs typeface="Calibri"/>
              </a:rPr>
              <a:t>manager should </a:t>
            </a:r>
            <a:r>
              <a:rPr sz="1400" spc="-10" dirty="0">
                <a:latin typeface="Calibri"/>
                <a:cs typeface="Calibri"/>
              </a:rPr>
              <a:t>always </a:t>
            </a:r>
            <a:r>
              <a:rPr sz="1400" spc="-15" dirty="0">
                <a:latin typeface="Calibri"/>
                <a:cs typeface="Calibri"/>
              </a:rPr>
              <a:t>have </a:t>
            </a:r>
            <a:r>
              <a:rPr sz="1400" dirty="0">
                <a:latin typeface="Calibri"/>
                <a:cs typeface="Calibri"/>
              </a:rPr>
              <a:t>a </a:t>
            </a:r>
            <a:r>
              <a:rPr sz="1400" spc="-5" dirty="0">
                <a:latin typeface="Calibri"/>
                <a:cs typeface="Calibri"/>
              </a:rPr>
              <a:t>headset on </a:t>
            </a:r>
            <a:r>
              <a:rPr sz="1400" spc="-10" dirty="0">
                <a:latin typeface="Calibri"/>
                <a:cs typeface="Calibri"/>
              </a:rPr>
              <a:t>to ensure accuracy </a:t>
            </a:r>
            <a:r>
              <a:rPr sz="1400" spc="-5" dirty="0">
                <a:latin typeface="Calibri"/>
                <a:cs typeface="Calibri"/>
              </a:rPr>
              <a:t>and  </a:t>
            </a:r>
            <a:r>
              <a:rPr sz="1400" spc="-10" dirty="0">
                <a:latin typeface="Calibri"/>
                <a:cs typeface="Calibri"/>
              </a:rPr>
              <a:t>hospitality.</a:t>
            </a:r>
            <a:endParaRPr sz="1400" dirty="0">
              <a:latin typeface="Calibri"/>
              <a:cs typeface="Calibri"/>
            </a:endParaRPr>
          </a:p>
          <a:p>
            <a:pPr marL="511809" marR="265430" indent="-287020">
              <a:lnSpc>
                <a:spcPct val="100000"/>
              </a:lnSpc>
              <a:buFont typeface="Arial"/>
              <a:buChar char="•"/>
              <a:tabLst>
                <a:tab pos="511809" algn="l"/>
                <a:tab pos="512445" algn="l"/>
              </a:tabLst>
            </a:pPr>
            <a:r>
              <a:rPr sz="1400" b="1" dirty="0">
                <a:latin typeface="Calibri"/>
                <a:cs typeface="Calibri"/>
              </a:rPr>
              <a:t>Brownie Blending: </a:t>
            </a:r>
            <a:r>
              <a:rPr sz="1400" spc="-5" dirty="0">
                <a:latin typeface="Calibri"/>
                <a:cs typeface="Calibri"/>
              </a:rPr>
              <a:t>When making </a:t>
            </a:r>
            <a:r>
              <a:rPr sz="1400" dirty="0">
                <a:latin typeface="Calibri"/>
                <a:cs typeface="Calibri"/>
              </a:rPr>
              <a:t>a </a:t>
            </a:r>
            <a:r>
              <a:rPr sz="1400" spc="-15" dirty="0">
                <a:latin typeface="Calibri"/>
                <a:cs typeface="Calibri"/>
              </a:rPr>
              <a:t>concrete </a:t>
            </a:r>
            <a:r>
              <a:rPr sz="1400" dirty="0">
                <a:latin typeface="Calibri"/>
                <a:cs typeface="Calibri"/>
              </a:rPr>
              <a:t>w/ a </a:t>
            </a:r>
            <a:r>
              <a:rPr sz="1400" spc="-5" dirty="0">
                <a:latin typeface="Calibri"/>
                <a:cs typeface="Calibri"/>
              </a:rPr>
              <a:t>brownie, smash the brownie down  </a:t>
            </a:r>
            <a:r>
              <a:rPr sz="1400" dirty="0">
                <a:latin typeface="Calibri"/>
                <a:cs typeface="Calibri"/>
              </a:rPr>
              <a:t>with </a:t>
            </a:r>
            <a:r>
              <a:rPr sz="1400" spc="-5" dirty="0">
                <a:latin typeface="Calibri"/>
                <a:cs typeface="Calibri"/>
              </a:rPr>
              <a:t>the tongs </a:t>
            </a:r>
            <a:r>
              <a:rPr sz="1400" spc="-10" dirty="0">
                <a:latin typeface="Calibri"/>
                <a:cs typeface="Calibri"/>
              </a:rPr>
              <a:t>to </a:t>
            </a:r>
            <a:r>
              <a:rPr sz="1400" spc="-15" dirty="0">
                <a:latin typeface="Calibri"/>
                <a:cs typeface="Calibri"/>
              </a:rPr>
              <a:t>make </a:t>
            </a:r>
            <a:r>
              <a:rPr sz="1400" spc="-5" dirty="0">
                <a:latin typeface="Calibri"/>
                <a:cs typeface="Calibri"/>
              </a:rPr>
              <a:t>blending and </a:t>
            </a:r>
            <a:r>
              <a:rPr sz="1400" spc="-10" dirty="0">
                <a:latin typeface="Calibri"/>
                <a:cs typeface="Calibri"/>
              </a:rPr>
              <a:t>proper </a:t>
            </a:r>
            <a:r>
              <a:rPr sz="1400" spc="-5" dirty="0">
                <a:latin typeface="Calibri"/>
                <a:cs typeface="Calibri"/>
              </a:rPr>
              <a:t>portioning</a:t>
            </a:r>
            <a:r>
              <a:rPr sz="1400" spc="70" dirty="0">
                <a:latin typeface="Calibri"/>
                <a:cs typeface="Calibri"/>
              </a:rPr>
              <a:t> </a:t>
            </a:r>
            <a:r>
              <a:rPr sz="1400" spc="-20" dirty="0">
                <a:latin typeface="Calibri"/>
                <a:cs typeface="Calibri"/>
              </a:rPr>
              <a:t>easier.</a:t>
            </a:r>
            <a:endParaRPr sz="14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8</a:t>
            </a:fld>
            <a:endParaRPr spc="1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3244" y="676668"/>
            <a:ext cx="1341882" cy="51128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334" y="1082802"/>
            <a:ext cx="7207250" cy="0"/>
          </a:xfrm>
          <a:custGeom>
            <a:avLst/>
            <a:gdLst/>
            <a:ahLst/>
            <a:cxnLst/>
            <a:rect l="l" t="t" r="r" b="b"/>
            <a:pathLst>
              <a:path w="7207250">
                <a:moveTo>
                  <a:pt x="0" y="0"/>
                </a:moveTo>
                <a:lnTo>
                  <a:pt x="7206742" y="0"/>
                </a:lnTo>
              </a:path>
            </a:pathLst>
          </a:custGeom>
          <a:ln w="22860">
            <a:solidFill>
              <a:srgbClr val="000000"/>
            </a:solidFill>
          </a:ln>
        </p:spPr>
        <p:txBody>
          <a:bodyPr wrap="square" lIns="0" tIns="0" rIns="0" bIns="0" rtlCol="0"/>
          <a:lstStyle/>
          <a:p>
            <a:endParaRPr/>
          </a:p>
        </p:txBody>
      </p:sp>
      <p:sp>
        <p:nvSpPr>
          <p:cNvPr id="4" name="object 4"/>
          <p:cNvSpPr/>
          <p:nvPr/>
        </p:nvSpPr>
        <p:spPr>
          <a:xfrm>
            <a:off x="6800088" y="214884"/>
            <a:ext cx="731520" cy="73304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61594" y="730707"/>
            <a:ext cx="6681470" cy="6658233"/>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D21F2E"/>
                </a:solidFill>
                <a:latin typeface="Calibri"/>
                <a:cs typeface="Calibri"/>
              </a:rPr>
              <a:t>Best Practice </a:t>
            </a:r>
            <a:r>
              <a:rPr sz="1800" b="1" dirty="0">
                <a:solidFill>
                  <a:srgbClr val="D21F2E"/>
                </a:solidFill>
                <a:latin typeface="Calibri"/>
                <a:cs typeface="Calibri"/>
              </a:rPr>
              <a:t>Manual: </a:t>
            </a:r>
            <a:r>
              <a:rPr sz="1800" b="1" dirty="0">
                <a:latin typeface="Calibri"/>
                <a:cs typeface="Calibri"/>
              </a:rPr>
              <a:t>Both</a:t>
            </a:r>
            <a:r>
              <a:rPr sz="1800" b="1" spc="-35" dirty="0">
                <a:latin typeface="Calibri"/>
                <a:cs typeface="Calibri"/>
              </a:rPr>
              <a:t> </a:t>
            </a:r>
            <a:r>
              <a:rPr sz="1800" b="1" dirty="0">
                <a:latin typeface="Calibri"/>
                <a:cs typeface="Calibri"/>
              </a:rPr>
              <a:t>Lines</a:t>
            </a:r>
            <a:endParaRPr sz="1800" dirty="0">
              <a:latin typeface="Calibri"/>
              <a:cs typeface="Calibri"/>
            </a:endParaRPr>
          </a:p>
          <a:p>
            <a:pPr>
              <a:lnSpc>
                <a:spcPct val="100000"/>
              </a:lnSpc>
              <a:spcBef>
                <a:spcPts val="55"/>
              </a:spcBef>
            </a:pPr>
            <a:endParaRPr sz="2100" dirty="0">
              <a:latin typeface="Calibri"/>
              <a:cs typeface="Calibri"/>
            </a:endParaRPr>
          </a:p>
          <a:p>
            <a:pPr marL="473709" indent="-287655">
              <a:lnSpc>
                <a:spcPct val="100000"/>
              </a:lnSpc>
              <a:buFont typeface="Arial"/>
              <a:buChar char="•"/>
              <a:tabLst>
                <a:tab pos="473709" algn="l"/>
                <a:tab pos="474345" algn="l"/>
              </a:tabLst>
            </a:pPr>
            <a:r>
              <a:rPr sz="1400" b="1" spc="-10" dirty="0">
                <a:latin typeface="Calibri"/>
                <a:cs typeface="Calibri"/>
              </a:rPr>
              <a:t>Large </a:t>
            </a:r>
            <a:r>
              <a:rPr sz="1400" b="1" spc="-5" dirty="0">
                <a:latin typeface="Calibri"/>
                <a:cs typeface="Calibri"/>
              </a:rPr>
              <a:t>Orders: </a:t>
            </a:r>
            <a:r>
              <a:rPr sz="1400" dirty="0">
                <a:latin typeface="Calibri"/>
                <a:cs typeface="Calibri"/>
              </a:rPr>
              <a:t>With </a:t>
            </a:r>
            <a:r>
              <a:rPr sz="1400" spc="-10" dirty="0">
                <a:latin typeface="Calibri"/>
                <a:cs typeface="Calibri"/>
              </a:rPr>
              <a:t>large orders, get </a:t>
            </a:r>
            <a:r>
              <a:rPr sz="1400" spc="-5" dirty="0">
                <a:latin typeface="Calibri"/>
                <a:cs typeface="Calibri"/>
              </a:rPr>
              <a:t>smaller </a:t>
            </a:r>
            <a:r>
              <a:rPr sz="1400" spc="-10" dirty="0">
                <a:latin typeface="Calibri"/>
                <a:cs typeface="Calibri"/>
              </a:rPr>
              <a:t>orders </a:t>
            </a:r>
            <a:r>
              <a:rPr sz="1400" spc="-5" dirty="0">
                <a:latin typeface="Calibri"/>
                <a:cs typeface="Calibri"/>
              </a:rPr>
              <a:t>out </a:t>
            </a:r>
            <a:r>
              <a:rPr sz="1400" dirty="0">
                <a:latin typeface="Calibri"/>
                <a:cs typeface="Calibri"/>
              </a:rPr>
              <a:t>if </a:t>
            </a:r>
            <a:r>
              <a:rPr sz="1400" spc="-5" dirty="0">
                <a:latin typeface="Calibri"/>
                <a:cs typeface="Calibri"/>
              </a:rPr>
              <a:t>possible, </a:t>
            </a:r>
            <a:r>
              <a:rPr sz="1400" dirty="0">
                <a:latin typeface="Calibri"/>
                <a:cs typeface="Calibri"/>
              </a:rPr>
              <a:t>especially if</a:t>
            </a:r>
            <a:r>
              <a:rPr sz="1400" spc="20" dirty="0">
                <a:latin typeface="Calibri"/>
                <a:cs typeface="Calibri"/>
              </a:rPr>
              <a:t> </a:t>
            </a:r>
            <a:r>
              <a:rPr sz="1400" spc="-5" dirty="0">
                <a:latin typeface="Calibri"/>
                <a:cs typeface="Calibri"/>
              </a:rPr>
              <a:t>they</a:t>
            </a:r>
            <a:endParaRPr sz="1400" dirty="0">
              <a:latin typeface="Calibri"/>
              <a:cs typeface="Calibri"/>
            </a:endParaRPr>
          </a:p>
          <a:p>
            <a:pPr marL="473709">
              <a:lnSpc>
                <a:spcPct val="100000"/>
              </a:lnSpc>
              <a:spcBef>
                <a:spcPts val="5"/>
              </a:spcBef>
            </a:pPr>
            <a:r>
              <a:rPr sz="1400" spc="-10" dirty="0">
                <a:latin typeface="Calibri"/>
                <a:cs typeface="Calibri"/>
              </a:rPr>
              <a:t>are for </a:t>
            </a:r>
            <a:r>
              <a:rPr sz="1400" spc="-5" dirty="0">
                <a:latin typeface="Calibri"/>
                <a:cs typeface="Calibri"/>
              </a:rPr>
              <a:t>Drive Thru </a:t>
            </a:r>
            <a:r>
              <a:rPr sz="1400" dirty="0">
                <a:latin typeface="Calibri"/>
                <a:cs typeface="Calibri"/>
              </a:rPr>
              <a:t>or Carry</a:t>
            </a:r>
            <a:r>
              <a:rPr sz="1400" spc="-30" dirty="0">
                <a:latin typeface="Calibri"/>
                <a:cs typeface="Calibri"/>
              </a:rPr>
              <a:t> </a:t>
            </a:r>
            <a:r>
              <a:rPr sz="1400" spc="-5" dirty="0">
                <a:latin typeface="Calibri"/>
                <a:cs typeface="Calibri"/>
              </a:rPr>
              <a:t>Out.</a:t>
            </a:r>
            <a:endParaRPr sz="1400" dirty="0">
              <a:latin typeface="Calibri"/>
              <a:cs typeface="Calibri"/>
            </a:endParaRPr>
          </a:p>
          <a:p>
            <a:pPr marL="930910" marR="190500" lvl="1" indent="-287020">
              <a:lnSpc>
                <a:spcPct val="100000"/>
              </a:lnSpc>
              <a:buFont typeface="Arial"/>
              <a:buChar char="•"/>
              <a:tabLst>
                <a:tab pos="930910" algn="l"/>
                <a:tab pos="931544" algn="l"/>
              </a:tabLst>
            </a:pPr>
            <a:r>
              <a:rPr sz="1400" spc="-5" dirty="0">
                <a:latin typeface="Calibri"/>
                <a:cs typeface="Calibri"/>
              </a:rPr>
              <a:t>If </a:t>
            </a:r>
            <a:r>
              <a:rPr sz="1400" dirty="0">
                <a:latin typeface="Calibri"/>
                <a:cs typeface="Calibri"/>
              </a:rPr>
              <a:t>it </a:t>
            </a:r>
            <a:r>
              <a:rPr sz="1400" spc="-5" dirty="0">
                <a:latin typeface="Calibri"/>
                <a:cs typeface="Calibri"/>
              </a:rPr>
              <a:t>alright </a:t>
            </a:r>
            <a:r>
              <a:rPr sz="1400" dirty="0">
                <a:latin typeface="Calibri"/>
                <a:cs typeface="Calibri"/>
              </a:rPr>
              <a:t>with </a:t>
            </a:r>
            <a:r>
              <a:rPr sz="1400" spc="-5" dirty="0">
                <a:latin typeface="Calibri"/>
                <a:cs typeface="Calibri"/>
              </a:rPr>
              <a:t>the guest, see </a:t>
            </a:r>
            <a:r>
              <a:rPr sz="1400" dirty="0">
                <a:latin typeface="Calibri"/>
                <a:cs typeface="Calibri"/>
              </a:rPr>
              <a:t>if </a:t>
            </a:r>
            <a:r>
              <a:rPr sz="1400" spc="-5" dirty="0">
                <a:latin typeface="Calibri"/>
                <a:cs typeface="Calibri"/>
              </a:rPr>
              <a:t>they </a:t>
            </a:r>
            <a:r>
              <a:rPr sz="1400" dirty="0">
                <a:latin typeface="Calibri"/>
                <a:cs typeface="Calibri"/>
              </a:rPr>
              <a:t>will </a:t>
            </a:r>
            <a:r>
              <a:rPr sz="1400" spc="-5" dirty="0">
                <a:latin typeface="Calibri"/>
                <a:cs typeface="Calibri"/>
              </a:rPr>
              <a:t>let you split up the order </a:t>
            </a:r>
            <a:r>
              <a:rPr sz="1400" spc="-10" dirty="0">
                <a:latin typeface="Calibri"/>
                <a:cs typeface="Calibri"/>
              </a:rPr>
              <a:t>into </a:t>
            </a:r>
            <a:r>
              <a:rPr sz="1400" dirty="0">
                <a:latin typeface="Calibri"/>
                <a:cs typeface="Calibri"/>
              </a:rPr>
              <a:t>2 </a:t>
            </a:r>
            <a:r>
              <a:rPr sz="1400" spc="-5" dirty="0">
                <a:latin typeface="Calibri"/>
                <a:cs typeface="Calibri"/>
              </a:rPr>
              <a:t>or </a:t>
            </a:r>
            <a:r>
              <a:rPr sz="1400" dirty="0">
                <a:latin typeface="Calibri"/>
                <a:cs typeface="Calibri"/>
              </a:rPr>
              <a:t>3  </a:t>
            </a:r>
            <a:r>
              <a:rPr sz="1400" spc="-10" dirty="0">
                <a:latin typeface="Calibri"/>
                <a:cs typeface="Calibri"/>
              </a:rPr>
              <a:t>orders to </a:t>
            </a:r>
            <a:r>
              <a:rPr sz="1400" spc="-15" dirty="0">
                <a:latin typeface="Calibri"/>
                <a:cs typeface="Calibri"/>
              </a:rPr>
              <a:t>make </a:t>
            </a:r>
            <a:r>
              <a:rPr sz="1400" spc="-5" dirty="0">
                <a:latin typeface="Calibri"/>
                <a:cs typeface="Calibri"/>
              </a:rPr>
              <a:t>things </a:t>
            </a:r>
            <a:r>
              <a:rPr sz="1400" spc="-10" dirty="0">
                <a:latin typeface="Calibri"/>
                <a:cs typeface="Calibri"/>
              </a:rPr>
              <a:t>quicker </a:t>
            </a:r>
            <a:r>
              <a:rPr sz="1400" spc="-5" dirty="0">
                <a:latin typeface="Calibri"/>
                <a:cs typeface="Calibri"/>
              </a:rPr>
              <a:t>and </a:t>
            </a:r>
            <a:r>
              <a:rPr sz="1400" dirty="0">
                <a:latin typeface="Calibri"/>
                <a:cs typeface="Calibri"/>
              </a:rPr>
              <a:t>easier </a:t>
            </a:r>
            <a:r>
              <a:rPr sz="1400" spc="-5" dirty="0">
                <a:latin typeface="Calibri"/>
                <a:cs typeface="Calibri"/>
              </a:rPr>
              <a:t>on the</a:t>
            </a:r>
            <a:r>
              <a:rPr sz="1400" spc="75" dirty="0">
                <a:latin typeface="Calibri"/>
                <a:cs typeface="Calibri"/>
              </a:rPr>
              <a:t> </a:t>
            </a:r>
            <a:r>
              <a:rPr sz="1400" spc="-5" dirty="0">
                <a:latin typeface="Calibri"/>
                <a:cs typeface="Calibri"/>
              </a:rPr>
              <a:t>HL.</a:t>
            </a:r>
            <a:endParaRPr sz="1400" dirty="0">
              <a:latin typeface="Calibri"/>
              <a:cs typeface="Calibri"/>
            </a:endParaRPr>
          </a:p>
          <a:p>
            <a:pPr marL="473709" indent="-287655">
              <a:lnSpc>
                <a:spcPct val="100000"/>
              </a:lnSpc>
              <a:buFont typeface="Arial"/>
              <a:buChar char="•"/>
              <a:tabLst>
                <a:tab pos="473709" algn="l"/>
                <a:tab pos="474345" algn="l"/>
              </a:tabLst>
            </a:pPr>
            <a:r>
              <a:rPr sz="1400" b="1" dirty="0">
                <a:latin typeface="Calibri"/>
                <a:cs typeface="Calibri"/>
              </a:rPr>
              <a:t>Fill </a:t>
            </a:r>
            <a:r>
              <a:rPr sz="1400" b="1" spc="-5" dirty="0">
                <a:latin typeface="Calibri"/>
                <a:cs typeface="Calibri"/>
              </a:rPr>
              <a:t>Lines: </a:t>
            </a:r>
            <a:r>
              <a:rPr sz="1400" spc="-5" dirty="0">
                <a:latin typeface="Calibri"/>
                <a:cs typeface="Calibri"/>
              </a:rPr>
              <a:t>Utilize </a:t>
            </a:r>
            <a:r>
              <a:rPr sz="1400" dirty="0">
                <a:latin typeface="Calibri"/>
                <a:cs typeface="Calibri"/>
              </a:rPr>
              <a:t>fill lines </a:t>
            </a:r>
            <a:r>
              <a:rPr sz="1400" spc="-5" dirty="0">
                <a:latin typeface="Calibri"/>
                <a:cs typeface="Calibri"/>
              </a:rPr>
              <a:t>on pans </a:t>
            </a:r>
            <a:r>
              <a:rPr sz="1400" spc="-10" dirty="0">
                <a:latin typeface="Calibri"/>
                <a:cs typeface="Calibri"/>
              </a:rPr>
              <a:t>to avoid </a:t>
            </a:r>
            <a:r>
              <a:rPr sz="1400" dirty="0">
                <a:latin typeface="Calibri"/>
                <a:cs typeface="Calibri"/>
              </a:rPr>
              <a:t>over-filling </a:t>
            </a:r>
            <a:r>
              <a:rPr sz="1400" spc="-5" dirty="0">
                <a:latin typeface="Calibri"/>
                <a:cs typeface="Calibri"/>
              </a:rPr>
              <a:t>items during</a:t>
            </a:r>
            <a:r>
              <a:rPr sz="1400" spc="10" dirty="0">
                <a:latin typeface="Calibri"/>
                <a:cs typeface="Calibri"/>
              </a:rPr>
              <a:t> </a:t>
            </a:r>
            <a:r>
              <a:rPr sz="1400" spc="-10" dirty="0">
                <a:latin typeface="Calibri"/>
                <a:cs typeface="Calibri"/>
              </a:rPr>
              <a:t>prep.</a:t>
            </a:r>
            <a:endParaRPr sz="1400" dirty="0">
              <a:latin typeface="Calibri"/>
              <a:cs typeface="Calibri"/>
            </a:endParaRPr>
          </a:p>
          <a:p>
            <a:pPr marL="473709" marR="227965" indent="-287020">
              <a:lnSpc>
                <a:spcPct val="100000"/>
              </a:lnSpc>
              <a:buFont typeface="Arial"/>
              <a:buChar char="•"/>
              <a:tabLst>
                <a:tab pos="473709" algn="l"/>
                <a:tab pos="474345" algn="l"/>
              </a:tabLst>
            </a:pPr>
            <a:r>
              <a:rPr sz="1400" b="1" dirty="0">
                <a:latin typeface="Calibri"/>
                <a:cs typeface="Calibri"/>
              </a:rPr>
              <a:t>Microphone </a:t>
            </a:r>
            <a:r>
              <a:rPr sz="1400" b="1" spc="-5" dirty="0">
                <a:latin typeface="Calibri"/>
                <a:cs typeface="Calibri"/>
              </a:rPr>
              <a:t>Foot Pedals: </a:t>
            </a:r>
            <a:r>
              <a:rPr sz="1400" spc="-5" dirty="0">
                <a:latin typeface="Calibri"/>
                <a:cs typeface="Calibri"/>
              </a:rPr>
              <a:t>Cover foot pedal </a:t>
            </a:r>
            <a:r>
              <a:rPr sz="1400" spc="-10" dirty="0">
                <a:latin typeface="Calibri"/>
                <a:cs typeface="Calibri"/>
              </a:rPr>
              <a:t>for </a:t>
            </a:r>
            <a:r>
              <a:rPr sz="1400" spc="-5" dirty="0">
                <a:latin typeface="Calibri"/>
                <a:cs typeface="Calibri"/>
              </a:rPr>
              <a:t>microphone </a:t>
            </a:r>
            <a:r>
              <a:rPr sz="1400" dirty="0">
                <a:latin typeface="Calibri"/>
                <a:cs typeface="Calibri"/>
              </a:rPr>
              <a:t>with a </a:t>
            </a:r>
            <a:r>
              <a:rPr sz="1400" spc="-5" dirty="0">
                <a:latin typeface="Calibri"/>
                <a:cs typeface="Calibri"/>
              </a:rPr>
              <a:t>blue </a:t>
            </a:r>
            <a:r>
              <a:rPr sz="1400" spc="-10" dirty="0">
                <a:latin typeface="Calibri"/>
                <a:cs typeface="Calibri"/>
              </a:rPr>
              <a:t>towel </a:t>
            </a:r>
            <a:r>
              <a:rPr sz="1400" dirty="0">
                <a:latin typeface="Calibri"/>
                <a:cs typeface="Calibri"/>
              </a:rPr>
              <a:t>when  </a:t>
            </a:r>
            <a:r>
              <a:rPr sz="1400" spc="-5" dirty="0">
                <a:latin typeface="Calibri"/>
                <a:cs typeface="Calibri"/>
              </a:rPr>
              <a:t>power washing the floors.</a:t>
            </a:r>
            <a:endParaRPr sz="1400" dirty="0">
              <a:latin typeface="Calibri"/>
              <a:cs typeface="Calibri"/>
            </a:endParaRPr>
          </a:p>
          <a:p>
            <a:pPr marL="473709" marR="177800" indent="-287020">
              <a:lnSpc>
                <a:spcPct val="100000"/>
              </a:lnSpc>
              <a:buFont typeface="Arial"/>
              <a:buChar char="•"/>
              <a:tabLst>
                <a:tab pos="473709" algn="l"/>
                <a:tab pos="474345" algn="l"/>
              </a:tabLst>
            </a:pPr>
            <a:r>
              <a:rPr sz="1400" b="1" spc="-5" dirty="0">
                <a:latin typeface="Calibri"/>
                <a:cs typeface="Calibri"/>
              </a:rPr>
              <a:t>Time Standards: </a:t>
            </a:r>
            <a:r>
              <a:rPr sz="1400" spc="-10" dirty="0">
                <a:latin typeface="Calibri"/>
                <a:cs typeface="Calibri"/>
              </a:rPr>
              <a:t>Always communicate </a:t>
            </a:r>
            <a:r>
              <a:rPr sz="1400" b="1" spc="-5" dirty="0">
                <a:latin typeface="Calibri"/>
                <a:cs typeface="Calibri"/>
              </a:rPr>
              <a:t>TIME </a:t>
            </a:r>
            <a:r>
              <a:rPr sz="1400" b="1" spc="-20" dirty="0">
                <a:latin typeface="Calibri"/>
                <a:cs typeface="Calibri"/>
              </a:rPr>
              <a:t>STANDARDS </a:t>
            </a:r>
            <a:r>
              <a:rPr sz="1400" spc="-10" dirty="0">
                <a:latin typeface="Calibri"/>
                <a:cs typeface="Calibri"/>
              </a:rPr>
              <a:t>to </a:t>
            </a:r>
            <a:r>
              <a:rPr sz="1400" spc="-5" dirty="0">
                <a:latin typeface="Calibri"/>
                <a:cs typeface="Calibri"/>
              </a:rPr>
              <a:t>your team </a:t>
            </a:r>
            <a:r>
              <a:rPr sz="1400" dirty="0">
                <a:latin typeface="Calibri"/>
                <a:cs typeface="Calibri"/>
              </a:rPr>
              <a:t>– </a:t>
            </a:r>
            <a:r>
              <a:rPr sz="1400" spc="-5" dirty="0">
                <a:latin typeface="Calibri"/>
                <a:cs typeface="Calibri"/>
              </a:rPr>
              <a:t>everything  </a:t>
            </a:r>
            <a:r>
              <a:rPr sz="1400" spc="-10" dirty="0">
                <a:latin typeface="Calibri"/>
                <a:cs typeface="Calibri"/>
              </a:rPr>
              <a:t>from</a:t>
            </a:r>
            <a:endParaRPr sz="1400" dirty="0">
              <a:latin typeface="Calibri"/>
              <a:cs typeface="Calibri"/>
            </a:endParaRPr>
          </a:p>
          <a:p>
            <a:pPr marL="930910" lvl="1" indent="-287020">
              <a:lnSpc>
                <a:spcPct val="100000"/>
              </a:lnSpc>
              <a:buFont typeface="Arial"/>
              <a:buChar char="•"/>
              <a:tabLst>
                <a:tab pos="930910" algn="l"/>
                <a:tab pos="931544" algn="l"/>
              </a:tabLst>
            </a:pPr>
            <a:r>
              <a:rPr sz="1400" spc="-5" dirty="0">
                <a:latin typeface="Calibri"/>
                <a:cs typeface="Calibri"/>
              </a:rPr>
              <a:t>Speed of </a:t>
            </a:r>
            <a:r>
              <a:rPr sz="1400" dirty="0">
                <a:latin typeface="Calibri"/>
                <a:cs typeface="Calibri"/>
              </a:rPr>
              <a:t>Service </a:t>
            </a:r>
            <a:r>
              <a:rPr sz="1400" spc="-5" dirty="0">
                <a:latin typeface="Calibri"/>
                <a:cs typeface="Calibri"/>
              </a:rPr>
              <a:t>on individual </a:t>
            </a:r>
            <a:r>
              <a:rPr sz="1400" dirty="0">
                <a:latin typeface="Calibri"/>
                <a:cs typeface="Calibri"/>
              </a:rPr>
              <a:t>positions </a:t>
            </a:r>
            <a:r>
              <a:rPr sz="1400" spc="-5" dirty="0">
                <a:latin typeface="Calibri"/>
                <a:cs typeface="Calibri"/>
              </a:rPr>
              <a:t>(grill, </a:t>
            </a:r>
            <a:r>
              <a:rPr sz="1400" spc="-15" dirty="0">
                <a:latin typeface="Calibri"/>
                <a:cs typeface="Calibri"/>
              </a:rPr>
              <a:t>make, </a:t>
            </a:r>
            <a:r>
              <a:rPr sz="1400" dirty="0">
                <a:latin typeface="Calibri"/>
                <a:cs typeface="Calibri"/>
              </a:rPr>
              <a:t>fry</a:t>
            </a:r>
            <a:r>
              <a:rPr sz="1400" spc="15" dirty="0">
                <a:latin typeface="Calibri"/>
                <a:cs typeface="Calibri"/>
              </a:rPr>
              <a:t> </a:t>
            </a:r>
            <a:r>
              <a:rPr sz="1400" spc="-10" dirty="0">
                <a:latin typeface="Calibri"/>
                <a:cs typeface="Calibri"/>
              </a:rPr>
              <a:t>etc.)</a:t>
            </a:r>
            <a:endParaRPr sz="1400" dirty="0">
              <a:latin typeface="Calibri"/>
              <a:cs typeface="Calibri"/>
            </a:endParaRPr>
          </a:p>
          <a:p>
            <a:pPr marL="930910" lvl="1" indent="-287020">
              <a:lnSpc>
                <a:spcPct val="100000"/>
              </a:lnSpc>
              <a:buFont typeface="Arial"/>
              <a:buChar char="•"/>
              <a:tabLst>
                <a:tab pos="930910" algn="l"/>
                <a:tab pos="931544" algn="l"/>
              </a:tabLst>
            </a:pPr>
            <a:r>
              <a:rPr sz="1400" spc="-10" dirty="0">
                <a:latin typeface="Calibri"/>
                <a:cs typeface="Calibri"/>
              </a:rPr>
              <a:t>prep</a:t>
            </a:r>
            <a:endParaRPr sz="1400" dirty="0">
              <a:latin typeface="Calibri"/>
              <a:cs typeface="Calibri"/>
            </a:endParaRPr>
          </a:p>
          <a:p>
            <a:pPr marL="930910" marR="104775" lvl="1" indent="-287020">
              <a:lnSpc>
                <a:spcPct val="100000"/>
              </a:lnSpc>
              <a:buFont typeface="Arial"/>
              <a:buChar char="•"/>
              <a:tabLst>
                <a:tab pos="930910" algn="l"/>
                <a:tab pos="931544" algn="l"/>
              </a:tabLst>
            </a:pPr>
            <a:r>
              <a:rPr sz="1400" spc="-5" dirty="0">
                <a:latin typeface="Calibri"/>
                <a:cs typeface="Calibri"/>
              </a:rPr>
              <a:t>cleaning tasks (10 minutes </a:t>
            </a:r>
            <a:r>
              <a:rPr sz="1400" spc="-10" dirty="0">
                <a:latin typeface="Calibri"/>
                <a:cs typeface="Calibri"/>
              </a:rPr>
              <a:t>to prep </a:t>
            </a:r>
            <a:r>
              <a:rPr sz="1400" dirty="0">
                <a:latin typeface="Calibri"/>
                <a:cs typeface="Calibri"/>
              </a:rPr>
              <a:t>a </a:t>
            </a:r>
            <a:r>
              <a:rPr sz="1400" spc="-15" dirty="0">
                <a:latin typeface="Calibri"/>
                <a:cs typeface="Calibri"/>
              </a:rPr>
              <a:t>bucket </a:t>
            </a:r>
            <a:r>
              <a:rPr sz="1400" spc="-5" dirty="0">
                <a:latin typeface="Calibri"/>
                <a:cs typeface="Calibri"/>
              </a:rPr>
              <a:t>of pickles, </a:t>
            </a:r>
            <a:r>
              <a:rPr sz="1400" dirty="0">
                <a:latin typeface="Calibri"/>
                <a:cs typeface="Calibri"/>
              </a:rPr>
              <a:t>10 </a:t>
            </a:r>
            <a:r>
              <a:rPr sz="1400" spc="-5" dirty="0">
                <a:latin typeface="Calibri"/>
                <a:cs typeface="Calibri"/>
              </a:rPr>
              <a:t>minutes </a:t>
            </a:r>
            <a:r>
              <a:rPr sz="1400" spc="-10" dirty="0">
                <a:latin typeface="Calibri"/>
                <a:cs typeface="Calibri"/>
              </a:rPr>
              <a:t>to </a:t>
            </a:r>
            <a:r>
              <a:rPr sz="1400" spc="-5" dirty="0">
                <a:latin typeface="Calibri"/>
                <a:cs typeface="Calibri"/>
              </a:rPr>
              <a:t>clean out  </a:t>
            </a:r>
            <a:r>
              <a:rPr sz="1400" dirty="0">
                <a:latin typeface="Calibri"/>
                <a:cs typeface="Calibri"/>
              </a:rPr>
              <a:t>fryer</a:t>
            </a:r>
            <a:r>
              <a:rPr sz="1400" spc="-35" dirty="0">
                <a:latin typeface="Calibri"/>
                <a:cs typeface="Calibri"/>
              </a:rPr>
              <a:t> </a:t>
            </a:r>
            <a:r>
              <a:rPr sz="1400" spc="-10" dirty="0">
                <a:latin typeface="Calibri"/>
                <a:cs typeface="Calibri"/>
              </a:rPr>
              <a:t>box).</a:t>
            </a:r>
            <a:endParaRPr sz="1400" dirty="0">
              <a:latin typeface="Calibri"/>
              <a:cs typeface="Calibri"/>
            </a:endParaRPr>
          </a:p>
          <a:p>
            <a:pPr marL="473709" marR="222250" indent="-287020">
              <a:lnSpc>
                <a:spcPct val="100000"/>
              </a:lnSpc>
              <a:buFont typeface="Arial"/>
              <a:buChar char="•"/>
              <a:tabLst>
                <a:tab pos="473709" algn="l"/>
                <a:tab pos="474345" algn="l"/>
              </a:tabLst>
            </a:pPr>
            <a:r>
              <a:rPr sz="1400" b="1" dirty="0">
                <a:latin typeface="Calibri"/>
                <a:cs typeface="Calibri"/>
              </a:rPr>
              <a:t>Assigning </a:t>
            </a:r>
            <a:r>
              <a:rPr sz="1400" b="1" spc="-5" dirty="0">
                <a:latin typeface="Calibri"/>
                <a:cs typeface="Calibri"/>
              </a:rPr>
              <a:t>yourself </a:t>
            </a:r>
            <a:r>
              <a:rPr sz="1400" b="1" dirty="0">
                <a:latin typeface="Calibri"/>
                <a:cs typeface="Calibri"/>
              </a:rPr>
              <a:t>a position: </a:t>
            </a:r>
            <a:r>
              <a:rPr sz="1400" spc="-10" dirty="0">
                <a:latin typeface="Calibri"/>
                <a:cs typeface="Calibri"/>
              </a:rPr>
              <a:t>Always </a:t>
            </a:r>
            <a:r>
              <a:rPr sz="1400" spc="-5" dirty="0">
                <a:latin typeface="Calibri"/>
                <a:cs typeface="Calibri"/>
              </a:rPr>
              <a:t>put </a:t>
            </a:r>
            <a:r>
              <a:rPr sz="1400" spc="-10" dirty="0">
                <a:latin typeface="Calibri"/>
                <a:cs typeface="Calibri"/>
              </a:rPr>
              <a:t>yourself </a:t>
            </a:r>
            <a:r>
              <a:rPr sz="1400" dirty="0">
                <a:latin typeface="Calibri"/>
                <a:cs typeface="Calibri"/>
              </a:rPr>
              <a:t>in the position </a:t>
            </a:r>
            <a:r>
              <a:rPr sz="1400" spc="-5" dirty="0">
                <a:latin typeface="Calibri"/>
                <a:cs typeface="Calibri"/>
              </a:rPr>
              <a:t>that best impacts  the </a:t>
            </a:r>
            <a:r>
              <a:rPr sz="1400" b="1" spc="-25" dirty="0">
                <a:latin typeface="Calibri"/>
                <a:cs typeface="Calibri"/>
              </a:rPr>
              <a:t>GUEST. </a:t>
            </a:r>
            <a:r>
              <a:rPr sz="1400" spc="-10" dirty="0">
                <a:latin typeface="Calibri"/>
                <a:cs typeface="Calibri"/>
              </a:rPr>
              <a:t>For example:</a:t>
            </a:r>
            <a:endParaRPr sz="1400" dirty="0">
              <a:latin typeface="Calibri"/>
              <a:cs typeface="Calibri"/>
            </a:endParaRPr>
          </a:p>
          <a:p>
            <a:pPr marL="930910" marR="58419" lvl="1" indent="-287020">
              <a:lnSpc>
                <a:spcPct val="100000"/>
              </a:lnSpc>
              <a:buFont typeface="Arial"/>
              <a:buChar char="•"/>
              <a:tabLst>
                <a:tab pos="930910" algn="l"/>
                <a:tab pos="931544" algn="l"/>
              </a:tabLst>
            </a:pPr>
            <a:r>
              <a:rPr sz="1400" spc="-5" dirty="0">
                <a:latin typeface="Calibri"/>
                <a:cs typeface="Calibri"/>
              </a:rPr>
              <a:t>On Cold Line </a:t>
            </a:r>
            <a:r>
              <a:rPr sz="1400" dirty="0">
                <a:latin typeface="Calibri"/>
                <a:cs typeface="Calibri"/>
              </a:rPr>
              <a:t>– </a:t>
            </a:r>
            <a:r>
              <a:rPr sz="1400" spc="-5" dirty="0">
                <a:latin typeface="Calibri"/>
                <a:cs typeface="Calibri"/>
              </a:rPr>
              <a:t>you can put </a:t>
            </a:r>
            <a:r>
              <a:rPr sz="1400" spc="-10" dirty="0">
                <a:latin typeface="Calibri"/>
                <a:cs typeface="Calibri"/>
              </a:rPr>
              <a:t>yourself </a:t>
            </a:r>
            <a:r>
              <a:rPr sz="1400" spc="-5" dirty="0">
                <a:latin typeface="Calibri"/>
                <a:cs typeface="Calibri"/>
              </a:rPr>
              <a:t>on </a:t>
            </a:r>
            <a:r>
              <a:rPr sz="1400" spc="-10" dirty="0">
                <a:latin typeface="Calibri"/>
                <a:cs typeface="Calibri"/>
              </a:rPr>
              <a:t>register to </a:t>
            </a:r>
            <a:r>
              <a:rPr sz="1400" spc="-5" dirty="0">
                <a:latin typeface="Calibri"/>
                <a:cs typeface="Calibri"/>
              </a:rPr>
              <a:t>help </a:t>
            </a:r>
            <a:r>
              <a:rPr sz="1400" dirty="0">
                <a:latin typeface="Calibri"/>
                <a:cs typeface="Calibri"/>
              </a:rPr>
              <a:t>with </a:t>
            </a:r>
            <a:r>
              <a:rPr sz="1400" spc="-5" dirty="0">
                <a:latin typeface="Calibri"/>
                <a:cs typeface="Calibri"/>
              </a:rPr>
              <a:t>volume, but the #1  place </a:t>
            </a:r>
            <a:r>
              <a:rPr sz="1400" dirty="0">
                <a:latin typeface="Calibri"/>
                <a:cs typeface="Calibri"/>
              </a:rPr>
              <a:t>a </a:t>
            </a:r>
            <a:r>
              <a:rPr sz="1400" spc="-5" dirty="0">
                <a:latin typeface="Calibri"/>
                <a:cs typeface="Calibri"/>
              </a:rPr>
              <a:t>manager should be </a:t>
            </a:r>
            <a:r>
              <a:rPr sz="1400" dirty="0">
                <a:latin typeface="Calibri"/>
                <a:cs typeface="Calibri"/>
              </a:rPr>
              <a:t>is in </a:t>
            </a:r>
            <a:r>
              <a:rPr sz="1400" spc="-20" dirty="0">
                <a:latin typeface="Calibri"/>
                <a:cs typeface="Calibri"/>
              </a:rPr>
              <a:t>lobby, </a:t>
            </a:r>
            <a:r>
              <a:rPr sz="1400" spc="-10" dirty="0">
                <a:latin typeface="Calibri"/>
                <a:cs typeface="Calibri"/>
              </a:rPr>
              <a:t>interacting </a:t>
            </a:r>
            <a:r>
              <a:rPr sz="1400" dirty="0">
                <a:latin typeface="Calibri"/>
                <a:cs typeface="Calibri"/>
              </a:rPr>
              <a:t>with</a:t>
            </a:r>
            <a:r>
              <a:rPr sz="1400" spc="60" dirty="0">
                <a:latin typeface="Calibri"/>
                <a:cs typeface="Calibri"/>
              </a:rPr>
              <a:t> </a:t>
            </a:r>
            <a:r>
              <a:rPr sz="1400" spc="-5" dirty="0">
                <a:latin typeface="Calibri"/>
                <a:cs typeface="Calibri"/>
              </a:rPr>
              <a:t>guests.</a:t>
            </a:r>
            <a:endParaRPr sz="1400" dirty="0">
              <a:latin typeface="Calibri"/>
              <a:cs typeface="Calibri"/>
            </a:endParaRPr>
          </a:p>
          <a:p>
            <a:pPr marL="930910" marR="65405" lvl="1" indent="-287020">
              <a:lnSpc>
                <a:spcPct val="100000"/>
              </a:lnSpc>
              <a:buFont typeface="Arial"/>
              <a:buChar char="•"/>
              <a:tabLst>
                <a:tab pos="930910" algn="l"/>
                <a:tab pos="931544" algn="l"/>
              </a:tabLst>
            </a:pPr>
            <a:r>
              <a:rPr sz="1400" spc="-5" dirty="0">
                <a:latin typeface="Calibri"/>
                <a:cs typeface="Calibri"/>
              </a:rPr>
              <a:t>On </a:t>
            </a:r>
            <a:r>
              <a:rPr sz="1400" dirty="0">
                <a:latin typeface="Calibri"/>
                <a:cs typeface="Calibri"/>
              </a:rPr>
              <a:t>Hot </a:t>
            </a:r>
            <a:r>
              <a:rPr sz="1400" spc="-5" dirty="0">
                <a:latin typeface="Calibri"/>
                <a:cs typeface="Calibri"/>
              </a:rPr>
              <a:t>Line </a:t>
            </a:r>
            <a:r>
              <a:rPr sz="1400" dirty="0">
                <a:latin typeface="Calibri"/>
                <a:cs typeface="Calibri"/>
              </a:rPr>
              <a:t>– </a:t>
            </a:r>
            <a:r>
              <a:rPr sz="1400" spc="-5" dirty="0">
                <a:latin typeface="Calibri"/>
                <a:cs typeface="Calibri"/>
              </a:rPr>
              <a:t>you can help bail out on </a:t>
            </a:r>
            <a:r>
              <a:rPr sz="1400" dirty="0">
                <a:latin typeface="Calibri"/>
                <a:cs typeface="Calibri"/>
              </a:rPr>
              <a:t>Grill </a:t>
            </a:r>
            <a:r>
              <a:rPr sz="1400" spc="-5" dirty="0">
                <a:latin typeface="Calibri"/>
                <a:cs typeface="Calibri"/>
              </a:rPr>
              <a:t>or </a:t>
            </a:r>
            <a:r>
              <a:rPr sz="1400" spc="-10" dirty="0">
                <a:latin typeface="Calibri"/>
                <a:cs typeface="Calibri"/>
              </a:rPr>
              <a:t>Make, </a:t>
            </a:r>
            <a:r>
              <a:rPr sz="1400" spc="-5" dirty="0">
                <a:latin typeface="Calibri"/>
                <a:cs typeface="Calibri"/>
              </a:rPr>
              <a:t>but the </a:t>
            </a:r>
            <a:r>
              <a:rPr sz="1400" dirty="0">
                <a:latin typeface="Calibri"/>
                <a:cs typeface="Calibri"/>
              </a:rPr>
              <a:t>Fry/Expo is </a:t>
            </a:r>
            <a:r>
              <a:rPr sz="1400" spc="-5" dirty="0">
                <a:latin typeface="Calibri"/>
                <a:cs typeface="Calibri"/>
              </a:rPr>
              <a:t>where  you </a:t>
            </a:r>
            <a:r>
              <a:rPr sz="1400" dirty="0">
                <a:latin typeface="Calibri"/>
                <a:cs typeface="Calibri"/>
              </a:rPr>
              <a:t>will </a:t>
            </a:r>
            <a:r>
              <a:rPr sz="1400" spc="-5" dirty="0">
                <a:latin typeface="Calibri"/>
                <a:cs typeface="Calibri"/>
              </a:rPr>
              <a:t>find </a:t>
            </a:r>
            <a:r>
              <a:rPr sz="1400" spc="-10" dirty="0">
                <a:latin typeface="Calibri"/>
                <a:cs typeface="Calibri"/>
              </a:rPr>
              <a:t>yourself </a:t>
            </a:r>
            <a:r>
              <a:rPr sz="1400" spc="-5" dirty="0">
                <a:latin typeface="Calibri"/>
                <a:cs typeface="Calibri"/>
              </a:rPr>
              <a:t>best able </a:t>
            </a:r>
            <a:r>
              <a:rPr sz="1400" spc="-10" dirty="0">
                <a:latin typeface="Calibri"/>
                <a:cs typeface="Calibri"/>
              </a:rPr>
              <a:t>to </a:t>
            </a:r>
            <a:r>
              <a:rPr sz="1400" spc="-5" dirty="0">
                <a:latin typeface="Calibri"/>
                <a:cs typeface="Calibri"/>
              </a:rPr>
              <a:t>address guest</a:t>
            </a:r>
            <a:r>
              <a:rPr sz="1400" spc="10" dirty="0">
                <a:latin typeface="Calibri"/>
                <a:cs typeface="Calibri"/>
              </a:rPr>
              <a:t> </a:t>
            </a:r>
            <a:r>
              <a:rPr sz="1400" spc="-5" dirty="0">
                <a:latin typeface="Calibri"/>
                <a:cs typeface="Calibri"/>
              </a:rPr>
              <a:t>needs.</a:t>
            </a:r>
            <a:endParaRPr sz="1400" dirty="0">
              <a:latin typeface="Calibri"/>
              <a:cs typeface="Calibri"/>
            </a:endParaRPr>
          </a:p>
          <a:p>
            <a:pPr marL="930910" marR="80645" lvl="1" indent="-287020">
              <a:lnSpc>
                <a:spcPct val="100000"/>
              </a:lnSpc>
              <a:buFont typeface="Arial"/>
              <a:buChar char="•"/>
              <a:tabLst>
                <a:tab pos="930910" algn="l"/>
                <a:tab pos="931544" algn="l"/>
              </a:tabLst>
            </a:pPr>
            <a:r>
              <a:rPr sz="1400" b="1" spc="-5" dirty="0">
                <a:solidFill>
                  <a:srgbClr val="E83752"/>
                </a:solidFill>
                <a:latin typeface="Calibri"/>
                <a:cs typeface="Calibri"/>
              </a:rPr>
              <a:t>College stores </a:t>
            </a:r>
            <a:r>
              <a:rPr sz="1400" spc="-10" dirty="0">
                <a:latin typeface="Calibri"/>
                <a:cs typeface="Calibri"/>
              </a:rPr>
              <a:t>may want to consider </a:t>
            </a:r>
            <a:r>
              <a:rPr sz="1400" spc="-5" dirty="0">
                <a:latin typeface="Calibri"/>
                <a:cs typeface="Calibri"/>
              </a:rPr>
              <a:t>the </a:t>
            </a:r>
            <a:r>
              <a:rPr sz="1400" spc="-20" dirty="0">
                <a:latin typeface="Calibri"/>
                <a:cs typeface="Calibri"/>
              </a:rPr>
              <a:t>key </a:t>
            </a:r>
            <a:r>
              <a:rPr sz="1400" dirty="0">
                <a:latin typeface="Calibri"/>
                <a:cs typeface="Calibri"/>
              </a:rPr>
              <a:t>position </a:t>
            </a:r>
            <a:r>
              <a:rPr sz="1400" spc="-10" dirty="0">
                <a:latin typeface="Calibri"/>
                <a:cs typeface="Calibri"/>
              </a:rPr>
              <a:t>for </a:t>
            </a:r>
            <a:r>
              <a:rPr sz="1400" dirty="0">
                <a:latin typeface="Calibri"/>
                <a:cs typeface="Calibri"/>
              </a:rPr>
              <a:t>a </a:t>
            </a:r>
            <a:r>
              <a:rPr sz="1400" spc="-5" dirty="0">
                <a:latin typeface="Calibri"/>
                <a:cs typeface="Calibri"/>
              </a:rPr>
              <a:t>manager </a:t>
            </a:r>
            <a:r>
              <a:rPr sz="1400" spc="-10" dirty="0">
                <a:latin typeface="Calibri"/>
                <a:cs typeface="Calibri"/>
              </a:rPr>
              <a:t>to </a:t>
            </a:r>
            <a:r>
              <a:rPr sz="1400" spc="-5" dirty="0">
                <a:latin typeface="Calibri"/>
                <a:cs typeface="Calibri"/>
              </a:rPr>
              <a:t>be </a:t>
            </a:r>
            <a:r>
              <a:rPr sz="1400" dirty="0">
                <a:latin typeface="Calibri"/>
                <a:cs typeface="Calibri"/>
              </a:rPr>
              <a:t>Grill.  </a:t>
            </a:r>
            <a:r>
              <a:rPr sz="1400" spc="-5" dirty="0">
                <a:latin typeface="Calibri"/>
                <a:cs typeface="Calibri"/>
              </a:rPr>
              <a:t>The reason </a:t>
            </a:r>
            <a:r>
              <a:rPr sz="1400" dirty="0">
                <a:latin typeface="Calibri"/>
                <a:cs typeface="Calibri"/>
              </a:rPr>
              <a:t>being, </a:t>
            </a:r>
            <a:r>
              <a:rPr sz="1400" spc="-5" dirty="0">
                <a:latin typeface="Calibri"/>
                <a:cs typeface="Calibri"/>
              </a:rPr>
              <a:t>once </a:t>
            </a:r>
            <a:r>
              <a:rPr sz="1400" dirty="0">
                <a:latin typeface="Calibri"/>
                <a:cs typeface="Calibri"/>
              </a:rPr>
              <a:t>grill </a:t>
            </a:r>
            <a:r>
              <a:rPr sz="1400" spc="-10" dirty="0">
                <a:latin typeface="Calibri"/>
                <a:cs typeface="Calibri"/>
              </a:rPr>
              <a:t>orders are complete </a:t>
            </a:r>
            <a:r>
              <a:rPr sz="1400" spc="-5" dirty="0">
                <a:latin typeface="Calibri"/>
                <a:cs typeface="Calibri"/>
              </a:rPr>
              <a:t>you </a:t>
            </a:r>
            <a:r>
              <a:rPr sz="1400" spc="-10" dirty="0">
                <a:latin typeface="Calibri"/>
                <a:cs typeface="Calibri"/>
              </a:rPr>
              <a:t>may leave </a:t>
            </a:r>
            <a:r>
              <a:rPr sz="1400" spc="-5" dirty="0">
                <a:latin typeface="Calibri"/>
                <a:cs typeface="Calibri"/>
              </a:rPr>
              <a:t>the </a:t>
            </a:r>
            <a:r>
              <a:rPr sz="1400" dirty="0">
                <a:latin typeface="Calibri"/>
                <a:cs typeface="Calibri"/>
              </a:rPr>
              <a:t>grill </a:t>
            </a:r>
            <a:r>
              <a:rPr sz="1400" spc="-10" dirty="0">
                <a:latin typeface="Calibri"/>
                <a:cs typeface="Calibri"/>
              </a:rPr>
              <a:t>to  attend to </a:t>
            </a:r>
            <a:r>
              <a:rPr sz="1400" spc="-20" dirty="0">
                <a:latin typeface="Calibri"/>
                <a:cs typeface="Calibri"/>
              </a:rPr>
              <a:t>lobby. </a:t>
            </a:r>
            <a:r>
              <a:rPr sz="1400" spc="-5" dirty="0">
                <a:latin typeface="Calibri"/>
                <a:cs typeface="Calibri"/>
              </a:rPr>
              <a:t>Expo </a:t>
            </a:r>
            <a:r>
              <a:rPr sz="1400" spc="-15" dirty="0">
                <a:latin typeface="Calibri"/>
                <a:cs typeface="Calibri"/>
              </a:rPr>
              <a:t>you’re </a:t>
            </a:r>
            <a:r>
              <a:rPr sz="1400" spc="-10" dirty="0">
                <a:latin typeface="Calibri"/>
                <a:cs typeface="Calibri"/>
              </a:rPr>
              <a:t>there through </a:t>
            </a:r>
            <a:r>
              <a:rPr sz="1400" spc="-5" dirty="0">
                <a:latin typeface="Calibri"/>
                <a:cs typeface="Calibri"/>
              </a:rPr>
              <a:t>the last</a:t>
            </a:r>
            <a:r>
              <a:rPr sz="1400" spc="125" dirty="0">
                <a:latin typeface="Calibri"/>
                <a:cs typeface="Calibri"/>
              </a:rPr>
              <a:t> </a:t>
            </a:r>
            <a:r>
              <a:rPr sz="1400" spc="-30" dirty="0">
                <a:latin typeface="Calibri"/>
                <a:cs typeface="Calibri"/>
              </a:rPr>
              <a:t>order.</a:t>
            </a:r>
            <a:endParaRPr sz="1400" dirty="0">
              <a:latin typeface="Calibri"/>
              <a:cs typeface="Calibri"/>
            </a:endParaRPr>
          </a:p>
          <a:p>
            <a:pPr marL="473709" marR="5080" indent="-287020">
              <a:lnSpc>
                <a:spcPct val="100000"/>
              </a:lnSpc>
              <a:spcBef>
                <a:spcPts val="5"/>
              </a:spcBef>
              <a:buFont typeface="Arial"/>
              <a:buChar char="•"/>
              <a:tabLst>
                <a:tab pos="473709" algn="l"/>
                <a:tab pos="474345" algn="l"/>
              </a:tabLst>
            </a:pPr>
            <a:r>
              <a:rPr sz="1400" b="1" spc="-5" dirty="0">
                <a:latin typeface="Calibri"/>
                <a:cs typeface="Calibri"/>
              </a:rPr>
              <a:t>Breaks: </a:t>
            </a:r>
            <a:r>
              <a:rPr sz="1400" dirty="0">
                <a:latin typeface="Calibri"/>
                <a:cs typeface="Calibri"/>
              </a:rPr>
              <a:t>all </a:t>
            </a:r>
            <a:r>
              <a:rPr sz="1400" spc="-5" dirty="0">
                <a:latin typeface="Calibri"/>
                <a:cs typeface="Calibri"/>
              </a:rPr>
              <a:t>team </a:t>
            </a:r>
            <a:r>
              <a:rPr sz="1400" spc="-10" dirty="0">
                <a:latin typeface="Calibri"/>
                <a:cs typeface="Calibri"/>
              </a:rPr>
              <a:t>members </a:t>
            </a:r>
            <a:r>
              <a:rPr sz="1400" spc="-5" dirty="0">
                <a:latin typeface="Calibri"/>
                <a:cs typeface="Calibri"/>
              </a:rPr>
              <a:t>should be </a:t>
            </a:r>
            <a:r>
              <a:rPr sz="1400" spc="-10" dirty="0">
                <a:latin typeface="Calibri"/>
                <a:cs typeface="Calibri"/>
              </a:rPr>
              <a:t>required to </a:t>
            </a:r>
            <a:r>
              <a:rPr sz="1400" spc="-5" dirty="0">
                <a:latin typeface="Calibri"/>
                <a:cs typeface="Calibri"/>
              </a:rPr>
              <a:t>clean the lobby </a:t>
            </a:r>
            <a:r>
              <a:rPr sz="1400" dirty="0">
                <a:latin typeface="Calibri"/>
                <a:cs typeface="Calibri"/>
              </a:rPr>
              <a:t>prior </a:t>
            </a:r>
            <a:r>
              <a:rPr sz="1400" spc="-10" dirty="0">
                <a:latin typeface="Calibri"/>
                <a:cs typeface="Calibri"/>
              </a:rPr>
              <a:t>to </a:t>
            </a:r>
            <a:r>
              <a:rPr sz="1400" spc="-5" dirty="0">
                <a:latin typeface="Calibri"/>
                <a:cs typeface="Calibri"/>
              </a:rPr>
              <a:t>starting their  </a:t>
            </a:r>
            <a:r>
              <a:rPr sz="1400" spc="-10" dirty="0">
                <a:latin typeface="Calibri"/>
                <a:cs typeface="Calibri"/>
              </a:rPr>
              <a:t>break. </a:t>
            </a:r>
            <a:r>
              <a:rPr sz="1400" dirty="0">
                <a:latin typeface="Calibri"/>
                <a:cs typeface="Calibri"/>
              </a:rPr>
              <a:t>No </a:t>
            </a:r>
            <a:r>
              <a:rPr sz="1400" spc="-5" dirty="0">
                <a:latin typeface="Calibri"/>
                <a:cs typeface="Calibri"/>
              </a:rPr>
              <a:t>one should </a:t>
            </a:r>
            <a:r>
              <a:rPr sz="1400" spc="-10" dirty="0">
                <a:latin typeface="Calibri"/>
                <a:cs typeface="Calibri"/>
              </a:rPr>
              <a:t>ever </a:t>
            </a:r>
            <a:r>
              <a:rPr sz="1400" spc="-5" dirty="0">
                <a:latin typeface="Calibri"/>
                <a:cs typeface="Calibri"/>
              </a:rPr>
              <a:t>be </a:t>
            </a:r>
            <a:r>
              <a:rPr sz="1400" dirty="0">
                <a:latin typeface="Calibri"/>
                <a:cs typeface="Calibri"/>
              </a:rPr>
              <a:t>on </a:t>
            </a:r>
            <a:r>
              <a:rPr sz="1400" spc="-10" dirty="0">
                <a:latin typeface="Calibri"/>
                <a:cs typeface="Calibri"/>
              </a:rPr>
              <a:t>break </a:t>
            </a:r>
            <a:r>
              <a:rPr sz="1400" dirty="0">
                <a:latin typeface="Calibri"/>
                <a:cs typeface="Calibri"/>
              </a:rPr>
              <a:t>in a </a:t>
            </a:r>
            <a:r>
              <a:rPr sz="1400" spc="-5" dirty="0">
                <a:latin typeface="Calibri"/>
                <a:cs typeface="Calibri"/>
              </a:rPr>
              <a:t>dirty dining</a:t>
            </a:r>
            <a:r>
              <a:rPr sz="1400" spc="40" dirty="0">
                <a:latin typeface="Calibri"/>
                <a:cs typeface="Calibri"/>
              </a:rPr>
              <a:t> </a:t>
            </a:r>
            <a:r>
              <a:rPr sz="1400" spc="-5" dirty="0">
                <a:latin typeface="Calibri"/>
                <a:cs typeface="Calibri"/>
              </a:rPr>
              <a:t>room!</a:t>
            </a:r>
            <a:endParaRPr sz="1400" dirty="0">
              <a:latin typeface="Calibri"/>
              <a:cs typeface="Calibri"/>
            </a:endParaRPr>
          </a:p>
          <a:p>
            <a:pPr marL="473709" marR="383540" indent="-287020">
              <a:lnSpc>
                <a:spcPct val="100000"/>
              </a:lnSpc>
              <a:buFont typeface="Arial"/>
              <a:buChar char="•"/>
              <a:tabLst>
                <a:tab pos="473709" algn="l"/>
                <a:tab pos="474345" algn="l"/>
              </a:tabLst>
            </a:pPr>
            <a:r>
              <a:rPr sz="1400" b="1" spc="-5" dirty="0">
                <a:latin typeface="Calibri"/>
                <a:cs typeface="Calibri"/>
              </a:rPr>
              <a:t>Out </a:t>
            </a:r>
            <a:r>
              <a:rPr sz="1400" b="1" dirty="0">
                <a:latin typeface="Calibri"/>
                <a:cs typeface="Calibri"/>
              </a:rPr>
              <a:t>of </a:t>
            </a:r>
            <a:r>
              <a:rPr sz="1400" b="1" spc="-5" dirty="0">
                <a:latin typeface="Calibri"/>
                <a:cs typeface="Calibri"/>
              </a:rPr>
              <a:t>Sight: </a:t>
            </a:r>
            <a:r>
              <a:rPr sz="1400" spc="-5" dirty="0">
                <a:latin typeface="Calibri"/>
                <a:cs typeface="Calibri"/>
              </a:rPr>
              <a:t>Brooms, mops, </a:t>
            </a:r>
            <a:r>
              <a:rPr sz="1400" spc="-10" dirty="0">
                <a:latin typeface="Calibri"/>
                <a:cs typeface="Calibri"/>
              </a:rPr>
              <a:t>sanitizer </a:t>
            </a:r>
            <a:r>
              <a:rPr sz="1400" spc="-15" dirty="0">
                <a:latin typeface="Calibri"/>
                <a:cs typeface="Calibri"/>
              </a:rPr>
              <a:t>buckets </a:t>
            </a:r>
            <a:r>
              <a:rPr sz="1400" spc="-5" dirty="0">
                <a:latin typeface="Calibri"/>
                <a:cs typeface="Calibri"/>
              </a:rPr>
              <a:t>should </a:t>
            </a:r>
            <a:r>
              <a:rPr sz="1400" spc="-10" dirty="0">
                <a:latin typeface="Calibri"/>
                <a:cs typeface="Calibri"/>
              </a:rPr>
              <a:t>always </a:t>
            </a:r>
            <a:r>
              <a:rPr sz="1400" spc="-5" dirty="0">
                <a:latin typeface="Calibri"/>
                <a:cs typeface="Calibri"/>
              </a:rPr>
              <a:t>be </a:t>
            </a:r>
            <a:r>
              <a:rPr sz="1400" spc="-15" dirty="0">
                <a:latin typeface="Calibri"/>
                <a:cs typeface="Calibri"/>
              </a:rPr>
              <a:t>kept </a:t>
            </a:r>
            <a:r>
              <a:rPr sz="1400" spc="-5" dirty="0">
                <a:latin typeface="Calibri"/>
                <a:cs typeface="Calibri"/>
              </a:rPr>
              <a:t>out of sight  </a:t>
            </a:r>
            <a:r>
              <a:rPr sz="1400" dirty="0">
                <a:latin typeface="Calibri"/>
                <a:cs typeface="Calibri"/>
              </a:rPr>
              <a:t>when </a:t>
            </a:r>
            <a:r>
              <a:rPr sz="1400" spc="-5" dirty="0">
                <a:latin typeface="Calibri"/>
                <a:cs typeface="Calibri"/>
              </a:rPr>
              <a:t>not </a:t>
            </a:r>
            <a:r>
              <a:rPr sz="1400" dirty="0">
                <a:latin typeface="Calibri"/>
                <a:cs typeface="Calibri"/>
              </a:rPr>
              <a:t>in</a:t>
            </a:r>
            <a:r>
              <a:rPr sz="1400" spc="-10" dirty="0">
                <a:latin typeface="Calibri"/>
                <a:cs typeface="Calibri"/>
              </a:rPr>
              <a:t> </a:t>
            </a:r>
            <a:r>
              <a:rPr sz="1400" spc="-5" dirty="0">
                <a:latin typeface="Calibri"/>
                <a:cs typeface="Calibri"/>
              </a:rPr>
              <a:t>use.</a:t>
            </a:r>
            <a:endParaRPr lang="en-US" sz="1400" spc="-5" dirty="0">
              <a:latin typeface="Calibri"/>
              <a:cs typeface="Calibri"/>
            </a:endParaRPr>
          </a:p>
          <a:p>
            <a:pPr marL="473709" marR="383540" indent="-287020">
              <a:lnSpc>
                <a:spcPct val="100000"/>
              </a:lnSpc>
              <a:buFont typeface="Arial"/>
              <a:buChar char="•"/>
              <a:tabLst>
                <a:tab pos="473709" algn="l"/>
                <a:tab pos="474345" algn="l"/>
              </a:tabLst>
            </a:pPr>
            <a:r>
              <a:rPr lang="en-US" sz="1400" b="1" spc="-5" dirty="0">
                <a:latin typeface="Calibri"/>
                <a:cs typeface="Calibri"/>
              </a:rPr>
              <a:t>SOS:</a:t>
            </a:r>
            <a:r>
              <a:rPr lang="en-US" sz="1400" spc="-5" dirty="0">
                <a:latin typeface="Calibri"/>
                <a:cs typeface="Calibri"/>
              </a:rPr>
              <a:t> Utilize SOS Best Practices Cards at every station.</a:t>
            </a:r>
          </a:p>
          <a:p>
            <a:pPr marL="473709" marR="383540" indent="-287020">
              <a:lnSpc>
                <a:spcPct val="100000"/>
              </a:lnSpc>
              <a:buFont typeface="Arial"/>
              <a:buChar char="•"/>
              <a:tabLst>
                <a:tab pos="473709" algn="l"/>
                <a:tab pos="474345" algn="l"/>
              </a:tabLst>
            </a:pPr>
            <a:endParaRPr sz="1400" dirty="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065"/>
              </a:lnSpc>
            </a:pPr>
            <a:fld id="{81D60167-4931-47E6-BA6A-407CBD079E47}" type="slidenum">
              <a:rPr spc="10" dirty="0"/>
              <a:t>9</a:t>
            </a:fld>
            <a:endParaRPr spc="1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5720</TotalTime>
  <Words>8799</Words>
  <Application>Microsoft Office PowerPoint</Application>
  <PresentationFormat>Custom</PresentationFormat>
  <Paragraphs>561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Best Practice Manual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5002 - Waterloo</dc:creator>
  <cp:lastModifiedBy>Jason Mochal</cp:lastModifiedBy>
  <cp:revision>245</cp:revision>
  <dcterms:created xsi:type="dcterms:W3CDTF">2021-03-01T06:20:17Z</dcterms:created>
  <dcterms:modified xsi:type="dcterms:W3CDTF">2024-02-15T02:09:10Z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2020-02-16T00:00:00Z</vt:filetime>
  </property>
  <property fmtid="{D5CDD505-2E9C-101B-9397-08002B2CF9AE}" pid="3" name="Creator">
    <vt:lpwstr>Microsoft® PowerPoint® 2016</vt:lpwstr>
  </property>
  <property fmtid="{D5CDD505-2E9C-101B-9397-08002B2CF9AE}" pid="4" name="LastSaved">
    <vt:filetime>2021-03-01T00:00:00Z</vt:filetime>
  </property>
</Properties>
</file>